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autoCompressPictures="0">
  <p:sldMasterIdLst>
    <p:sldMasterId id="2147483672" r:id="rId1"/>
    <p:sldMasterId id="2147483673" r:id="rId2"/>
  </p:sldMasterIdLst>
  <p:notesMasterIdLst>
    <p:notesMasterId r:id="rId22"/>
  </p:notesMasterIdLst>
  <p:sldIdLst>
    <p:sldId id="256" r:id="rId3"/>
    <p:sldId id="257" r:id="rId4"/>
    <p:sldId id="258" r:id="rId5"/>
    <p:sldId id="259" r:id="rId6"/>
    <p:sldId id="260" r:id="rId7"/>
    <p:sldId id="261" r:id="rId8"/>
    <p:sldId id="280" r:id="rId9"/>
    <p:sldId id="262" r:id="rId10"/>
    <p:sldId id="269" r:id="rId11"/>
    <p:sldId id="281" r:id="rId12"/>
    <p:sldId id="270" r:id="rId13"/>
    <p:sldId id="283" r:id="rId14"/>
    <p:sldId id="282" r:id="rId15"/>
    <p:sldId id="284" r:id="rId16"/>
    <p:sldId id="272" r:id="rId17"/>
    <p:sldId id="274" r:id="rId18"/>
    <p:sldId id="275" r:id="rId19"/>
    <p:sldId id="277" r:id="rId20"/>
    <p:sldId id="278" r:id="rId21"/>
  </p:sldIdLst>
  <p:sldSz cx="9144000" cy="5143500" type="screen16x9"/>
  <p:notesSz cx="6858000" cy="9144000"/>
  <p:embeddedFontLst>
    <p:embeddedFont>
      <p:font typeface="Arvo" panose="02000000000000000000" pitchFamily="2" charset="77"/>
      <p:regular r:id="rId23"/>
      <p:bold r:id="rId24"/>
      <p:italic r:id="rId25"/>
      <p:boldItalic r:id="rId26"/>
    </p:embeddedFont>
    <p:embeddedFont>
      <p:font typeface="Bitter" panose="02000000000000000000" pitchFamily="2" charset="77"/>
      <p:regular r:id="rId27"/>
      <p:bold r:id="rId28"/>
      <p:italic r:id="rId29"/>
    </p:embeddedFont>
    <p:embeddedFont>
      <p:font typeface="Impact" panose="020B0806030902050204" pitchFamily="34" charset="0"/>
      <p:regular r:id="rId30"/>
    </p:embeddedFont>
    <p:embeddedFont>
      <p:font typeface="Permanent Marker" panose="02000000000000000000" pitchFamily="2" charset="0"/>
      <p:regular r:id="rId3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0B01B09-D51F-044D-930E-332279A6B04F}">
          <p14:sldIdLst>
            <p14:sldId id="256"/>
            <p14:sldId id="257"/>
            <p14:sldId id="258"/>
            <p14:sldId id="259"/>
            <p14:sldId id="260"/>
            <p14:sldId id="261"/>
            <p14:sldId id="280"/>
            <p14:sldId id="262"/>
            <p14:sldId id="269"/>
            <p14:sldId id="281"/>
            <p14:sldId id="270"/>
            <p14:sldId id="283"/>
            <p14:sldId id="282"/>
            <p14:sldId id="284"/>
            <p14:sldId id="272"/>
            <p14:sldId id="274"/>
            <p14:sldId id="275"/>
            <p14:sldId id="277"/>
            <p14:sldId id="27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67"/>
    <p:restoredTop sz="95139"/>
  </p:normalViewPr>
  <p:slideViewPr>
    <p:cSldViewPr snapToGrid="0" snapToObjects="1">
      <p:cViewPr varScale="1">
        <p:scale>
          <a:sx n="142" d="100"/>
          <a:sy n="142" d="100"/>
        </p:scale>
        <p:origin x="72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3.fntdata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2.fntdata"/><Relationship Id="rId32" Type="http://schemas.openxmlformats.org/officeDocument/2006/relationships/presProps" Target="pres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9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tableStyles" Target="tableStyles.xml"/><Relationship Id="rId8" Type="http://schemas.openxmlformats.org/officeDocument/2006/relationships/slide" Target="slides/slide6.xml"/></Relationships>
</file>

<file path=ppt/media/image1.jp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jpeg>
</file>

<file path=ppt/media/image2.png>
</file>

<file path=ppt/media/image20.jpeg>
</file>

<file path=ppt/media/image21.jpeg>
</file>

<file path=ppt/media/image22.jpeg>
</file>

<file path=ppt/media/image3.jpg>
</file>

<file path=ppt/media/image4.jpg>
</file>

<file path=ppt/media/image5.jpg>
</file>

<file path=ppt/media/image6.jpeg>
</file>

<file path=ppt/media/image7.jpe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Jiewen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Behalf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6f7f2b2e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6f7f2b2e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523943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46f7f2b2ec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46f7f2b2ec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46f374a95c_4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6" name="Google Shape;356;g46f374a95c_4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g46f374a95c_4_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5" name="Google Shape;385;g46f374a95c_4_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2" name="Google Shape;392;g35ed75ccf_0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3" name="Google Shape;393;g35ed75ccf_0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Tackled Review rating prediction as a numeric regression problem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Stacking performs the best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New features improve the model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Practical use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i="1">
              <a:solidFill>
                <a:srgbClr val="434343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2000" i="1">
              <a:solidFill>
                <a:srgbClr val="434343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g45de3dbefa_5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38" name="Google Shape;438;g45de3dbefa_5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Times New Roman"/>
                <a:ea typeface="Times New Roman"/>
                <a:cs typeface="Times New Roman"/>
                <a:sym typeface="Times New Roman"/>
              </a:rPr>
              <a:t>Why is review rating prediction important?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Imagine this, this classroom has turned into new fancy restaurant when you can enjoy a great meal, exceptional service - and it only cost you a plate a chicken rice, will this be the first thing you go home and tell your roommates tonight? It will be, right?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When you go to a new restaurant and have a good experience, it's likely that you won't keep the place a secret. And this kind of communication decides whether a business lives and dies.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These reviews influence people’s purchase behavior to a large extent. 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Amazon/Lazada - it is impossible to read thousands of reviews, and tend to look at the star ratings  and ignore its textual reviews. </a:t>
            </a:r>
            <a:endParaRPr sz="1800"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45de3dbefa_3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45de3dbefa_3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businesses: improvements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For Yelp: know its users better,  optimize recommendation system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Optimal Goal: create a model to predict the rating a user would assign to a business.</a:t>
            </a:r>
            <a:endParaRPr sz="18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45de3dbefa_4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45de3dbefa_4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Downloaded from Kaggle competition held in 2013</a:t>
            </a:r>
            <a:endParaRPr sz="18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After we merged and cleaned the data -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geographic of restaurants: spread near Phoenix 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distribution of stars: not normal distribution</a:t>
            </a:r>
            <a:endParaRPr sz="180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00058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46f374a95c_4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46f374a95c_4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Google Shape;314;g46f374a95c_4_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5" name="Google Shape;315;g46f374a95c_4_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1"/>
              </a:solidFill>
              <a:highlight>
                <a:srgbClr val="FFFFFF"/>
              </a:highlight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2222700" y="1156500"/>
            <a:ext cx="4704600" cy="2830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2436950" y="1860375"/>
            <a:ext cx="4270200" cy="17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12" name="Google Shape;12;p2"/>
          <p:cNvCxnSpPr/>
          <p:nvPr/>
        </p:nvCxnSpPr>
        <p:spPr>
          <a:xfrm>
            <a:off x="2222700" y="1860375"/>
            <a:ext cx="46986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vertical divider">
  <p:cSld name="BLANK_2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70" name="Google Shape;70;p11"/>
          <p:cNvCxnSpPr/>
          <p:nvPr/>
        </p:nvCxnSpPr>
        <p:spPr>
          <a:xfrm>
            <a:off x="1333200" y="530112"/>
            <a:ext cx="0" cy="40782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71" name="Google Shape;71;p11"/>
          <p:cNvCxnSpPr/>
          <p:nvPr/>
        </p:nvCxnSpPr>
        <p:spPr>
          <a:xfrm>
            <a:off x="542850" y="1326975"/>
            <a:ext cx="7962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11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2_1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2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2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ackground only">
  <p:cSld name="BLANK_1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3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5"/>
          <p:cNvSpPr/>
          <p:nvPr/>
        </p:nvSpPr>
        <p:spPr>
          <a:xfrm>
            <a:off x="2222700" y="1156500"/>
            <a:ext cx="4704600" cy="28305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 txBox="1">
            <a:spLocks noGrp="1"/>
          </p:cNvSpPr>
          <p:nvPr>
            <p:ph type="ctrTitle"/>
          </p:nvPr>
        </p:nvSpPr>
        <p:spPr>
          <a:xfrm>
            <a:off x="2436950" y="1860375"/>
            <a:ext cx="4270200" cy="17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3600"/>
              <a:buNone/>
              <a:defRPr sz="36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85" name="Google Shape;85;p15"/>
          <p:cNvCxnSpPr/>
          <p:nvPr/>
        </p:nvCxnSpPr>
        <p:spPr>
          <a:xfrm>
            <a:off x="2222700" y="1860375"/>
            <a:ext cx="46986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6"/>
          <p:cNvSpPr/>
          <p:nvPr/>
        </p:nvSpPr>
        <p:spPr>
          <a:xfrm>
            <a:off x="1007250" y="1990425"/>
            <a:ext cx="7129500" cy="11598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ctrTitle"/>
          </p:nvPr>
        </p:nvSpPr>
        <p:spPr>
          <a:xfrm>
            <a:off x="2503150" y="1991850"/>
            <a:ext cx="5633400" cy="11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1"/>
          </p:nvPr>
        </p:nvSpPr>
        <p:spPr>
          <a:xfrm>
            <a:off x="1007250" y="1990423"/>
            <a:ext cx="1164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cxnSp>
        <p:nvCxnSpPr>
          <p:cNvPr id="90" name="Google Shape;90;p16"/>
          <p:cNvCxnSpPr/>
          <p:nvPr/>
        </p:nvCxnSpPr>
        <p:spPr>
          <a:xfrm>
            <a:off x="2171400" y="1990437"/>
            <a:ext cx="0" cy="11580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1" name="Google Shape;91;p16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7"/>
          <p:cNvSpPr/>
          <p:nvPr/>
        </p:nvSpPr>
        <p:spPr>
          <a:xfrm>
            <a:off x="972925" y="928875"/>
            <a:ext cx="7209600" cy="3285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2732350" y="940950"/>
            <a:ext cx="36723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D9D9D9"/>
                </a:solidFill>
                <a:latin typeface="Impact"/>
                <a:ea typeface="Impact"/>
                <a:cs typeface="Impact"/>
                <a:sym typeface="Impact"/>
              </a:rPr>
              <a:t>“</a:t>
            </a:r>
            <a:endParaRPr sz="6000">
              <a:solidFill>
                <a:srgbClr val="D9D9D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95" name="Google Shape;95;p17"/>
          <p:cNvCxnSpPr/>
          <p:nvPr/>
        </p:nvCxnSpPr>
        <p:spPr>
          <a:xfrm>
            <a:off x="972920" y="1631775"/>
            <a:ext cx="72096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" name="Google Shape;96;p17"/>
          <p:cNvSpPr txBox="1">
            <a:spLocks noGrp="1"/>
          </p:cNvSpPr>
          <p:nvPr>
            <p:ph type="body" idx="1"/>
          </p:nvPr>
        </p:nvSpPr>
        <p:spPr>
          <a:xfrm>
            <a:off x="1918075" y="1719025"/>
            <a:ext cx="5307900" cy="21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 i="1"/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/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/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/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/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/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 i="1"/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/>
            </a:lvl8pPr>
            <a:lvl9pPr marL="4114800" lvl="8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/>
            </a:lvl9pPr>
          </a:lstStyle>
          <a:p>
            <a:endParaRPr/>
          </a:p>
        </p:txBody>
      </p:sp>
      <p:grpSp>
        <p:nvGrpSpPr>
          <p:cNvPr id="97" name="Google Shape;97;p17"/>
          <p:cNvGrpSpPr/>
          <p:nvPr/>
        </p:nvGrpSpPr>
        <p:grpSpPr>
          <a:xfrm>
            <a:off x="4226084" y="928887"/>
            <a:ext cx="691832" cy="699600"/>
            <a:chOff x="4220518" y="928887"/>
            <a:chExt cx="691832" cy="699600"/>
          </a:xfrm>
        </p:grpSpPr>
        <p:cxnSp>
          <p:nvCxnSpPr>
            <p:cNvPr id="98" name="Google Shape;98;p17"/>
            <p:cNvCxnSpPr/>
            <p:nvPr/>
          </p:nvCxnSpPr>
          <p:spPr>
            <a:xfrm>
              <a:off x="4220518" y="928887"/>
              <a:ext cx="0" cy="69960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99" name="Google Shape;99;p17"/>
            <p:cNvCxnSpPr/>
            <p:nvPr/>
          </p:nvCxnSpPr>
          <p:spPr>
            <a:xfrm>
              <a:off x="4912350" y="928887"/>
              <a:ext cx="0" cy="69960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100" name="Google Shape;100;p17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8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03" name="Google Shape;103;p18"/>
          <p:cNvCxnSpPr/>
          <p:nvPr/>
        </p:nvCxnSpPr>
        <p:spPr>
          <a:xfrm>
            <a:off x="1333200" y="530112"/>
            <a:ext cx="0" cy="8028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4" name="Google Shape;104;p18"/>
          <p:cNvCxnSpPr/>
          <p:nvPr/>
        </p:nvCxnSpPr>
        <p:spPr>
          <a:xfrm>
            <a:off x="542850" y="13269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5" name="Google Shape;105;p18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8"/>
          <p:cNvSpPr txBox="1">
            <a:spLocks noGrp="1"/>
          </p:cNvSpPr>
          <p:nvPr>
            <p:ph type="body" idx="1"/>
          </p:nvPr>
        </p:nvSpPr>
        <p:spPr>
          <a:xfrm>
            <a:off x="1379650" y="1502274"/>
            <a:ext cx="6725400" cy="280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7" name="Google Shape;107;p18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19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0" name="Google Shape;110;p19"/>
          <p:cNvCxnSpPr/>
          <p:nvPr/>
        </p:nvCxnSpPr>
        <p:spPr>
          <a:xfrm>
            <a:off x="1333200" y="530112"/>
            <a:ext cx="0" cy="8028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1" name="Google Shape;111;p19"/>
          <p:cNvCxnSpPr/>
          <p:nvPr/>
        </p:nvCxnSpPr>
        <p:spPr>
          <a:xfrm>
            <a:off x="542850" y="13269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12" name="Google Shape;112;p19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19"/>
          <p:cNvSpPr txBox="1">
            <a:spLocks noGrp="1"/>
          </p:cNvSpPr>
          <p:nvPr>
            <p:ph type="body" idx="1"/>
          </p:nvPr>
        </p:nvSpPr>
        <p:spPr>
          <a:xfrm>
            <a:off x="1333200" y="1538075"/>
            <a:ext cx="3232200" cy="276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14" name="Google Shape;114;p19"/>
          <p:cNvSpPr txBox="1">
            <a:spLocks noGrp="1"/>
          </p:cNvSpPr>
          <p:nvPr>
            <p:ph type="body" idx="2"/>
          </p:nvPr>
        </p:nvSpPr>
        <p:spPr>
          <a:xfrm>
            <a:off x="4988461" y="1538075"/>
            <a:ext cx="3232200" cy="276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19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18" name="Google Shape;118;p20"/>
          <p:cNvCxnSpPr/>
          <p:nvPr/>
        </p:nvCxnSpPr>
        <p:spPr>
          <a:xfrm>
            <a:off x="1333200" y="530112"/>
            <a:ext cx="0" cy="8028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19" name="Google Shape;119;p20"/>
          <p:cNvCxnSpPr/>
          <p:nvPr/>
        </p:nvCxnSpPr>
        <p:spPr>
          <a:xfrm>
            <a:off x="542850" y="13269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0" name="Google Shape;120;p20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20"/>
          <p:cNvSpPr txBox="1">
            <a:spLocks noGrp="1"/>
          </p:cNvSpPr>
          <p:nvPr>
            <p:ph type="body" idx="1"/>
          </p:nvPr>
        </p:nvSpPr>
        <p:spPr>
          <a:xfrm>
            <a:off x="1333200" y="1504100"/>
            <a:ext cx="2235600" cy="272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body" idx="2"/>
          </p:nvPr>
        </p:nvSpPr>
        <p:spPr>
          <a:xfrm>
            <a:off x="3683438" y="1504100"/>
            <a:ext cx="2235600" cy="272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23" name="Google Shape;123;p20"/>
          <p:cNvSpPr txBox="1">
            <a:spLocks noGrp="1"/>
          </p:cNvSpPr>
          <p:nvPr>
            <p:ph type="body" idx="3"/>
          </p:nvPr>
        </p:nvSpPr>
        <p:spPr>
          <a:xfrm>
            <a:off x="6033675" y="1504100"/>
            <a:ext cx="2235600" cy="272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124" name="Google Shape;124;p20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1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27" name="Google Shape;127;p21"/>
          <p:cNvCxnSpPr/>
          <p:nvPr/>
        </p:nvCxnSpPr>
        <p:spPr>
          <a:xfrm>
            <a:off x="1333200" y="530112"/>
            <a:ext cx="0" cy="8028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28" name="Google Shape;128;p21"/>
          <p:cNvCxnSpPr/>
          <p:nvPr/>
        </p:nvCxnSpPr>
        <p:spPr>
          <a:xfrm>
            <a:off x="542850" y="13269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29" name="Google Shape;129;p21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130" name="Google Shape;130;p21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/>
          <p:nvPr/>
        </p:nvSpPr>
        <p:spPr>
          <a:xfrm>
            <a:off x="1007250" y="1990425"/>
            <a:ext cx="7129500" cy="11598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ctrTitle"/>
          </p:nvPr>
        </p:nvSpPr>
        <p:spPr>
          <a:xfrm>
            <a:off x="2503150" y="1991850"/>
            <a:ext cx="5633400" cy="11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None/>
              <a:defRPr sz="1800" b="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ubTitle" idx="1"/>
          </p:nvPr>
        </p:nvSpPr>
        <p:spPr>
          <a:xfrm>
            <a:off x="1007250" y="1990423"/>
            <a:ext cx="1164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CCCCCC"/>
              </a:buClr>
              <a:buSzPts val="2000"/>
              <a:buFont typeface="Arvo"/>
              <a:buNone/>
              <a:defRPr sz="2000" b="1">
                <a:solidFill>
                  <a:srgbClr val="CCCCCC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cxnSp>
        <p:nvCxnSpPr>
          <p:cNvPr id="17" name="Google Shape;17;p3"/>
          <p:cNvCxnSpPr/>
          <p:nvPr/>
        </p:nvCxnSpPr>
        <p:spPr>
          <a:xfrm>
            <a:off x="2171400" y="1990437"/>
            <a:ext cx="0" cy="11580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3" name="Google Shape;133;p22"/>
          <p:cNvCxnSpPr/>
          <p:nvPr/>
        </p:nvCxnSpPr>
        <p:spPr>
          <a:xfrm>
            <a:off x="542850" y="42040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34" name="Google Shape;134;p22"/>
          <p:cNvSpPr txBox="1">
            <a:spLocks noGrp="1"/>
          </p:cNvSpPr>
          <p:nvPr>
            <p:ph type="body" idx="1"/>
          </p:nvPr>
        </p:nvSpPr>
        <p:spPr>
          <a:xfrm>
            <a:off x="542850" y="4204075"/>
            <a:ext cx="8058300" cy="4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algn="ctr" rtl="0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</a:lstStyle>
          <a:p>
            <a:endParaRPr/>
          </a:p>
        </p:txBody>
      </p:sp>
      <p:sp>
        <p:nvSpPr>
          <p:cNvPr id="135" name="Google Shape;135;p22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horizontal divider" type="blank">
  <p:cSld name="BLANK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23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38" name="Google Shape;138;p23"/>
          <p:cNvCxnSpPr/>
          <p:nvPr/>
        </p:nvCxnSpPr>
        <p:spPr>
          <a:xfrm>
            <a:off x="1333200" y="530112"/>
            <a:ext cx="0" cy="8028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39" name="Google Shape;139;p23"/>
          <p:cNvCxnSpPr/>
          <p:nvPr/>
        </p:nvCxnSpPr>
        <p:spPr>
          <a:xfrm>
            <a:off x="542850" y="13269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Google Shape;140;p23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vertical divider">
  <p:cSld name="BLANK_2"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24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143" name="Google Shape;143;p24"/>
          <p:cNvCxnSpPr/>
          <p:nvPr/>
        </p:nvCxnSpPr>
        <p:spPr>
          <a:xfrm>
            <a:off x="1333200" y="530112"/>
            <a:ext cx="0" cy="40782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4" name="Google Shape;144;p24"/>
          <p:cNvCxnSpPr/>
          <p:nvPr/>
        </p:nvCxnSpPr>
        <p:spPr>
          <a:xfrm>
            <a:off x="542850" y="1326975"/>
            <a:ext cx="7962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5" name="Google Shape;145;p24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>
  <p:cSld name="BLANK_2_1"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5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25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background only">
  <p:cSld name="BLANK_1"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6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972925" y="928875"/>
            <a:ext cx="7209600" cy="32859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 txBox="1"/>
          <p:nvPr/>
        </p:nvSpPr>
        <p:spPr>
          <a:xfrm>
            <a:off x="2732350" y="940950"/>
            <a:ext cx="3672300" cy="69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>
                <a:solidFill>
                  <a:srgbClr val="D9D9D9"/>
                </a:solidFill>
                <a:latin typeface="Impact"/>
                <a:ea typeface="Impact"/>
                <a:cs typeface="Impact"/>
                <a:sym typeface="Impact"/>
              </a:rPr>
              <a:t>“</a:t>
            </a:r>
            <a:endParaRPr sz="6000">
              <a:solidFill>
                <a:srgbClr val="D9D9D9"/>
              </a:solidFill>
              <a:latin typeface="Impact"/>
              <a:ea typeface="Impact"/>
              <a:cs typeface="Impact"/>
              <a:sym typeface="Impact"/>
            </a:endParaRPr>
          </a:p>
        </p:txBody>
      </p:sp>
      <p:cxnSp>
        <p:nvCxnSpPr>
          <p:cNvPr id="22" name="Google Shape;22;p4"/>
          <p:cNvCxnSpPr/>
          <p:nvPr/>
        </p:nvCxnSpPr>
        <p:spPr>
          <a:xfrm>
            <a:off x="972920" y="1631775"/>
            <a:ext cx="72096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1918075" y="1719025"/>
            <a:ext cx="5307900" cy="217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55600" algn="ctr" rtl="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 i="1"/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/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/>
            </a:lvl3pPr>
            <a:lvl4pPr marL="1828800" lvl="3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/>
            </a:lvl4pPr>
            <a:lvl5pPr marL="2286000" lvl="4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/>
            </a:lvl5pPr>
            <a:lvl6pPr marL="2743200" lvl="5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/>
            </a:lvl6pPr>
            <a:lvl7pPr marL="3200400" lvl="6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 i="1"/>
            </a:lvl7pPr>
            <a:lvl8pPr marL="3657600" lvl="7" indent="-355600" algn="ctr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 i="1"/>
            </a:lvl8pPr>
            <a:lvl9pPr marL="4114800" lvl="8" indent="-355600" algn="ctr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 i="1"/>
            </a:lvl9pPr>
          </a:lstStyle>
          <a:p>
            <a:endParaRPr/>
          </a:p>
        </p:txBody>
      </p:sp>
      <p:grpSp>
        <p:nvGrpSpPr>
          <p:cNvPr id="24" name="Google Shape;24;p4"/>
          <p:cNvGrpSpPr/>
          <p:nvPr/>
        </p:nvGrpSpPr>
        <p:grpSpPr>
          <a:xfrm>
            <a:off x="4226084" y="928887"/>
            <a:ext cx="691832" cy="699600"/>
            <a:chOff x="4220518" y="928887"/>
            <a:chExt cx="691832" cy="699600"/>
          </a:xfrm>
        </p:grpSpPr>
        <p:cxnSp>
          <p:nvCxnSpPr>
            <p:cNvPr id="25" name="Google Shape;25;p4"/>
            <p:cNvCxnSpPr/>
            <p:nvPr/>
          </p:nvCxnSpPr>
          <p:spPr>
            <a:xfrm>
              <a:off x="4220518" y="928887"/>
              <a:ext cx="0" cy="69960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6" name="Google Shape;26;p4"/>
            <p:cNvCxnSpPr/>
            <p:nvPr/>
          </p:nvCxnSpPr>
          <p:spPr>
            <a:xfrm>
              <a:off x="4912350" y="928887"/>
              <a:ext cx="0" cy="699600"/>
            </a:xfrm>
            <a:prstGeom prst="straightConnector1">
              <a:avLst/>
            </a:prstGeom>
            <a:noFill/>
            <a:ln w="9525" cap="flat" cmpd="sng">
              <a:solidFill>
                <a:srgbClr val="D9D9D9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0" name="Google Shape;30;p5"/>
          <p:cNvCxnSpPr/>
          <p:nvPr/>
        </p:nvCxnSpPr>
        <p:spPr>
          <a:xfrm>
            <a:off x="1333200" y="530112"/>
            <a:ext cx="0" cy="8028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1" name="Google Shape;31;p5"/>
          <p:cNvCxnSpPr/>
          <p:nvPr/>
        </p:nvCxnSpPr>
        <p:spPr>
          <a:xfrm>
            <a:off x="542850" y="13269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1379650" y="1502274"/>
            <a:ext cx="6725400" cy="2804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55600">
              <a:spcBef>
                <a:spcPts val="600"/>
              </a:spcBef>
              <a:spcAft>
                <a:spcPts val="0"/>
              </a:spcAft>
              <a:buSzPts val="2000"/>
              <a:buChar char="■"/>
              <a:defRPr sz="2000"/>
            </a:lvl1pPr>
            <a:lvl2pPr marL="914400" lvl="1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2pPr>
            <a:lvl3pPr marL="1371600" lvl="2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3pPr>
            <a:lvl4pPr marL="1828800" lvl="3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4pPr>
            <a:lvl5pPr marL="2286000" lvl="4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37" name="Google Shape;37;p6"/>
          <p:cNvCxnSpPr/>
          <p:nvPr/>
        </p:nvCxnSpPr>
        <p:spPr>
          <a:xfrm>
            <a:off x="1333200" y="530112"/>
            <a:ext cx="0" cy="8028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8" name="Google Shape;38;p6"/>
          <p:cNvCxnSpPr/>
          <p:nvPr/>
        </p:nvCxnSpPr>
        <p:spPr>
          <a:xfrm>
            <a:off x="542850" y="13269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1333200" y="1538075"/>
            <a:ext cx="3232200" cy="276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4988461" y="1538075"/>
            <a:ext cx="3232200" cy="27627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42900">
              <a:spcBef>
                <a:spcPts val="600"/>
              </a:spcBef>
              <a:spcAft>
                <a:spcPts val="0"/>
              </a:spcAft>
              <a:buSzPts val="1800"/>
              <a:buChar char="■"/>
              <a:defRPr sz="1800"/>
            </a:lvl1pPr>
            <a:lvl2pPr marL="914400" lvl="1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2pPr>
            <a:lvl3pPr marL="1371600" lvl="2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 sz="1800"/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7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45" name="Google Shape;45;p7"/>
          <p:cNvCxnSpPr/>
          <p:nvPr/>
        </p:nvCxnSpPr>
        <p:spPr>
          <a:xfrm>
            <a:off x="1333200" y="530112"/>
            <a:ext cx="0" cy="8028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46" name="Google Shape;46;p7"/>
          <p:cNvCxnSpPr/>
          <p:nvPr/>
        </p:nvCxnSpPr>
        <p:spPr>
          <a:xfrm>
            <a:off x="542850" y="13269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47" name="Google Shape;47;p7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1"/>
          </p:nvPr>
        </p:nvSpPr>
        <p:spPr>
          <a:xfrm>
            <a:off x="1333200" y="1504100"/>
            <a:ext cx="2235600" cy="272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2"/>
          </p:nvPr>
        </p:nvSpPr>
        <p:spPr>
          <a:xfrm>
            <a:off x="3683438" y="1504100"/>
            <a:ext cx="2235600" cy="272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3"/>
          </p:nvPr>
        </p:nvSpPr>
        <p:spPr>
          <a:xfrm>
            <a:off x="6033675" y="1504100"/>
            <a:ext cx="2235600" cy="2726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■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8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4" name="Google Shape;54;p8"/>
          <p:cNvCxnSpPr/>
          <p:nvPr/>
        </p:nvCxnSpPr>
        <p:spPr>
          <a:xfrm>
            <a:off x="1333200" y="530112"/>
            <a:ext cx="0" cy="8028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55" name="Google Shape;55;p8"/>
          <p:cNvCxnSpPr/>
          <p:nvPr/>
        </p:nvCxnSpPr>
        <p:spPr>
          <a:xfrm>
            <a:off x="542850" y="13269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56" name="Google Shape;56;p8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0" name="Google Shape;60;p9"/>
          <p:cNvCxnSpPr/>
          <p:nvPr/>
        </p:nvCxnSpPr>
        <p:spPr>
          <a:xfrm>
            <a:off x="542850" y="42040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1" name="Google Shape;61;p9"/>
          <p:cNvSpPr txBox="1">
            <a:spLocks noGrp="1"/>
          </p:cNvSpPr>
          <p:nvPr>
            <p:ph type="body" idx="1"/>
          </p:nvPr>
        </p:nvSpPr>
        <p:spPr>
          <a:xfrm>
            <a:off x="542850" y="4204075"/>
            <a:ext cx="8058300" cy="4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228600" algn="ctr"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</a:lstStyle>
          <a:p>
            <a:endParaRPr/>
          </a:p>
        </p:txBody>
      </p:sp>
      <p:sp>
        <p:nvSpPr>
          <p:cNvPr id="62" name="Google Shape;62;p9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with horizontal divider" type="blank">
  <p:cSld name="BLANK"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0"/>
          <p:cNvSpPr/>
          <p:nvPr/>
        </p:nvSpPr>
        <p:spPr>
          <a:xfrm>
            <a:off x="543000" y="530100"/>
            <a:ext cx="8058000" cy="4083300"/>
          </a:xfrm>
          <a:prstGeom prst="rect">
            <a:avLst/>
          </a:prstGeom>
          <a:solidFill>
            <a:srgbClr val="FFFFFF"/>
          </a:solidFill>
          <a:ln>
            <a:noFill/>
          </a:ln>
          <a:effectLst>
            <a:outerShdw blurRad="14288" dist="95250" dir="5400000" algn="bl" rotWithShape="0">
              <a:srgbClr val="000000">
                <a:alpha val="2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65" name="Google Shape;65;p10"/>
          <p:cNvCxnSpPr/>
          <p:nvPr/>
        </p:nvCxnSpPr>
        <p:spPr>
          <a:xfrm>
            <a:off x="1333200" y="530112"/>
            <a:ext cx="0" cy="80280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6" name="Google Shape;66;p10"/>
          <p:cNvCxnSpPr/>
          <p:nvPr/>
        </p:nvCxnSpPr>
        <p:spPr>
          <a:xfrm>
            <a:off x="542850" y="1326975"/>
            <a:ext cx="8058300" cy="0"/>
          </a:xfrm>
          <a:prstGeom prst="straightConnector1">
            <a:avLst/>
          </a:prstGeom>
          <a:noFill/>
          <a:ln w="9525" cap="flat" cmpd="sng">
            <a:solidFill>
              <a:srgbClr val="D9D9D9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body" idx="1"/>
          </p:nvPr>
        </p:nvSpPr>
        <p:spPr>
          <a:xfrm>
            <a:off x="1379650" y="1502274"/>
            <a:ext cx="6725400" cy="2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>
              <a:spcBef>
                <a:spcPts val="60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Bitter"/>
              <a:buChar char="■"/>
              <a:defRPr sz="30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marL="914400" lvl="1" indent="-3810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Bitter"/>
              <a:buChar char="■"/>
              <a:defRPr sz="24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marL="1371600" lvl="2" indent="-3810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Bitter"/>
              <a:buChar char="■"/>
              <a:defRPr sz="24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marL="1828800" lvl="3" indent="-34290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Bitter"/>
              <a:buChar char="■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marL="2286000" lvl="4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○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marL="2743200" lvl="5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■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marL="3200400" lvl="6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●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marL="3657600" lvl="7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○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marL="4114800" lvl="8" indent="-3429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■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mc:AlternateContent xmlns:mc="http://schemas.openxmlformats.org/markup-compatibility/2006" xmlns:p14="http://schemas.microsoft.com/office/powerpoint/2010/main">
    <mc:Choice Requires="p14">
      <p:transition p14:dur="400">
        <p:fade/>
      </p:transition>
    </mc:Choice>
    <mc:Fallback xmlns:p15="http://schemas.microsoft.com/office/powerpoint/2012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="">
      <p:transition>
        <p:fade/>
      </p:transition>
    </mc:Fallback>
  </mc:AlternateConten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4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body" idx="1"/>
          </p:nvPr>
        </p:nvSpPr>
        <p:spPr>
          <a:xfrm>
            <a:off x="1379650" y="1502274"/>
            <a:ext cx="6725400" cy="280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Bitter"/>
              <a:buChar char="■"/>
              <a:defRPr sz="30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Bitter"/>
              <a:buChar char="■"/>
              <a:defRPr sz="24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Bitter"/>
              <a:buChar char="■"/>
              <a:defRPr sz="24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Bitter"/>
              <a:buChar char="■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○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■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●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○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■"/>
              <a:defRPr sz="180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endParaRPr/>
          </a:p>
        </p:txBody>
      </p:sp>
      <p:sp>
        <p:nvSpPr>
          <p:cNvPr id="81" name="Google Shape;81;p14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1pPr>
            <a:lvl2pPr lvl="1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2pPr>
            <a:lvl3pPr lvl="2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3pPr>
            <a:lvl4pPr lvl="3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4pPr>
            <a:lvl5pPr lvl="4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5pPr>
            <a:lvl6pPr lvl="5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6pPr>
            <a:lvl7pPr lvl="6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7pPr>
            <a:lvl8pPr lvl="7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8pPr>
            <a:lvl9pPr lvl="8" algn="ctr" rtl="0">
              <a:buNone/>
              <a:defRPr sz="1200">
                <a:solidFill>
                  <a:srgbClr val="FFFFFF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7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6.xml"/><Relationship Id="rId4" Type="http://schemas.openxmlformats.org/officeDocument/2006/relationships/image" Target="../media/image9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jpeg"/><Relationship Id="rId3" Type="http://schemas.openxmlformats.org/officeDocument/2006/relationships/image" Target="../media/image3.jpg"/><Relationship Id="rId7" Type="http://schemas.openxmlformats.org/officeDocument/2006/relationships/image" Target="../media/image13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2.jpeg"/><Relationship Id="rId5" Type="http://schemas.openxmlformats.org/officeDocument/2006/relationships/image" Target="../media/image11.jpeg"/><Relationship Id="rId4" Type="http://schemas.openxmlformats.org/officeDocument/2006/relationships/image" Target="../media/image10.jpeg"/><Relationship Id="rId9" Type="http://schemas.openxmlformats.org/officeDocument/2006/relationships/image" Target="../media/image15.jpe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jpeg"/><Relationship Id="rId3" Type="http://schemas.openxmlformats.org/officeDocument/2006/relationships/image" Target="../media/image3.jpg"/><Relationship Id="rId7" Type="http://schemas.openxmlformats.org/officeDocument/2006/relationships/image" Target="../media/image19.jpe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8.jpeg"/><Relationship Id="rId5" Type="http://schemas.openxmlformats.org/officeDocument/2006/relationships/image" Target="../media/image17.jpeg"/><Relationship Id="rId4" Type="http://schemas.openxmlformats.org/officeDocument/2006/relationships/image" Target="../media/image16.jpeg"/><Relationship Id="rId9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>
            <a:spLocks noGrp="1"/>
          </p:cNvSpPr>
          <p:nvPr>
            <p:ph type="ctrTitle"/>
          </p:nvPr>
        </p:nvSpPr>
        <p:spPr>
          <a:xfrm>
            <a:off x="2217150" y="1158075"/>
            <a:ext cx="4709700" cy="142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4000">
                <a:solidFill>
                  <a:srgbClr val="CC0000"/>
                </a:solidFill>
                <a:latin typeface="Permanent Marker"/>
                <a:ea typeface="Permanent Marker"/>
                <a:cs typeface="Permanent Marker"/>
                <a:sym typeface="Permanent Marker"/>
              </a:rPr>
              <a:t>Yelp Review Rating Prediction</a:t>
            </a:r>
            <a:endParaRPr/>
          </a:p>
        </p:txBody>
      </p:sp>
      <p:sp>
        <p:nvSpPr>
          <p:cNvPr id="156" name="Google Shape;156;p27"/>
          <p:cNvSpPr txBox="1"/>
          <p:nvPr/>
        </p:nvSpPr>
        <p:spPr>
          <a:xfrm>
            <a:off x="2217150" y="2311225"/>
            <a:ext cx="4709700" cy="1429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PRESENTED BY: </a:t>
            </a:r>
            <a:endParaRPr sz="1200" b="1" dirty="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lvl="0" algn="ctr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" sz="1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LI LIPING (</a:t>
            </a:r>
            <a:r>
              <a:rPr lang="en-US" sz="1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A0186040M</a:t>
            </a:r>
            <a:r>
              <a:rPr lang="en" sz="1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</a:t>
            </a:r>
          </a:p>
          <a:p>
            <a:pPr lvl="0" algn="ctr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" sz="1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REN JIEWEN (A0186102N</a:t>
            </a:r>
            <a:r>
              <a:rPr lang="en-US" sz="1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) </a:t>
            </a:r>
          </a:p>
          <a:p>
            <a:pPr lvl="0" algn="ctr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WANG XINRUI (A0186103M) </a:t>
            </a:r>
          </a:p>
          <a:p>
            <a:pPr lvl="0" algn="ctr">
              <a:spcBef>
                <a:spcPts val="600"/>
              </a:spcBef>
              <a:buClr>
                <a:schemeClr val="dk1"/>
              </a:buClr>
              <a:buSzPts val="1100"/>
            </a:pPr>
            <a:r>
              <a:rPr lang="en-US" sz="1200" b="1" dirty="0">
                <a:solidFill>
                  <a:srgbClr val="980000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XIAO RUI (A0186000W)</a:t>
            </a:r>
            <a:endParaRPr sz="1200" b="1" dirty="0">
              <a:solidFill>
                <a:srgbClr val="980000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1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Baseline Model Results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326" name="Google Shape;326;p41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grpSp>
        <p:nvGrpSpPr>
          <p:cNvPr id="327" name="Google Shape;327;p41"/>
          <p:cNvGrpSpPr/>
          <p:nvPr/>
        </p:nvGrpSpPr>
        <p:grpSpPr>
          <a:xfrm>
            <a:off x="716260" y="699603"/>
            <a:ext cx="469179" cy="378381"/>
            <a:chOff x="3936375" y="3703750"/>
            <a:chExt cx="453050" cy="332175"/>
          </a:xfrm>
        </p:grpSpPr>
        <p:sp>
          <p:nvSpPr>
            <p:cNvPr id="328" name="Google Shape;328;p41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7B7B7"/>
                </a:solidFill>
              </a:endParaRPr>
            </a:p>
          </p:txBody>
        </p:sp>
        <p:sp>
          <p:nvSpPr>
            <p:cNvPr id="329" name="Google Shape;329;p41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7B7B7"/>
                </a:solidFill>
              </a:endParaRPr>
            </a:p>
          </p:txBody>
        </p:sp>
        <p:sp>
          <p:nvSpPr>
            <p:cNvPr id="330" name="Google Shape;330;p41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7B7B7"/>
                </a:solidFill>
              </a:endParaRPr>
            </a:p>
          </p:txBody>
        </p:sp>
        <p:sp>
          <p:nvSpPr>
            <p:cNvPr id="331" name="Google Shape;331;p41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7B7B7"/>
                </a:solidFill>
              </a:endParaRPr>
            </a:p>
          </p:txBody>
        </p:sp>
        <p:sp>
          <p:nvSpPr>
            <p:cNvPr id="332" name="Google Shape;332;p41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7B7B7"/>
                </a:solidFill>
              </a:endParaRPr>
            </a:p>
          </p:txBody>
        </p:sp>
      </p:grpSp>
      <p:pic>
        <p:nvPicPr>
          <p:cNvPr id="334" name="Google Shape;33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861557-AC91-B741-9A77-DE62B8EFA563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55CFBF1B-EE51-3942-9046-D9AC166F4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0733" y="1498203"/>
            <a:ext cx="6949690" cy="2926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04428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Google Shape;325;p41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Baseline Model Interpretation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326" name="Google Shape;326;p41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11</a:t>
            </a:fld>
            <a:endParaRPr/>
          </a:p>
        </p:txBody>
      </p:sp>
      <p:grpSp>
        <p:nvGrpSpPr>
          <p:cNvPr id="327" name="Google Shape;327;p41"/>
          <p:cNvGrpSpPr/>
          <p:nvPr/>
        </p:nvGrpSpPr>
        <p:grpSpPr>
          <a:xfrm>
            <a:off x="716260" y="699603"/>
            <a:ext cx="469179" cy="378381"/>
            <a:chOff x="3936375" y="3703750"/>
            <a:chExt cx="453050" cy="332175"/>
          </a:xfrm>
        </p:grpSpPr>
        <p:sp>
          <p:nvSpPr>
            <p:cNvPr id="328" name="Google Shape;328;p41"/>
            <p:cNvSpPr/>
            <p:nvPr/>
          </p:nvSpPr>
          <p:spPr>
            <a:xfrm>
              <a:off x="3936375" y="3703750"/>
              <a:ext cx="453050" cy="332175"/>
            </a:xfrm>
            <a:custGeom>
              <a:avLst/>
              <a:gdLst/>
              <a:ahLst/>
              <a:cxnLst/>
              <a:rect l="l" t="t" r="r" b="b"/>
              <a:pathLst>
                <a:path w="18122" h="13287" extrusionOk="0">
                  <a:moveTo>
                    <a:pt x="366" y="0"/>
                  </a:moveTo>
                  <a:lnTo>
                    <a:pt x="293" y="49"/>
                  </a:lnTo>
                  <a:lnTo>
                    <a:pt x="195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4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2798"/>
                  </a:lnTo>
                  <a:lnTo>
                    <a:pt x="0" y="12896"/>
                  </a:lnTo>
                  <a:lnTo>
                    <a:pt x="24" y="12993"/>
                  </a:lnTo>
                  <a:lnTo>
                    <a:pt x="73" y="13067"/>
                  </a:lnTo>
                  <a:lnTo>
                    <a:pt x="122" y="13140"/>
                  </a:lnTo>
                  <a:lnTo>
                    <a:pt x="195" y="13213"/>
                  </a:lnTo>
                  <a:lnTo>
                    <a:pt x="293" y="13238"/>
                  </a:lnTo>
                  <a:lnTo>
                    <a:pt x="366" y="13287"/>
                  </a:lnTo>
                  <a:lnTo>
                    <a:pt x="17756" y="13287"/>
                  </a:lnTo>
                  <a:lnTo>
                    <a:pt x="17829" y="13238"/>
                  </a:lnTo>
                  <a:lnTo>
                    <a:pt x="17927" y="13213"/>
                  </a:lnTo>
                  <a:lnTo>
                    <a:pt x="18000" y="13140"/>
                  </a:lnTo>
                  <a:lnTo>
                    <a:pt x="18049" y="13067"/>
                  </a:lnTo>
                  <a:lnTo>
                    <a:pt x="18098" y="12993"/>
                  </a:lnTo>
                  <a:lnTo>
                    <a:pt x="18122" y="12896"/>
                  </a:lnTo>
                  <a:lnTo>
                    <a:pt x="18122" y="12798"/>
                  </a:lnTo>
                  <a:lnTo>
                    <a:pt x="18122" y="12700"/>
                  </a:lnTo>
                  <a:lnTo>
                    <a:pt x="18098" y="12603"/>
                  </a:lnTo>
                  <a:lnTo>
                    <a:pt x="18049" y="12529"/>
                  </a:lnTo>
                  <a:lnTo>
                    <a:pt x="18000" y="12456"/>
                  </a:lnTo>
                  <a:lnTo>
                    <a:pt x="17927" y="12383"/>
                  </a:lnTo>
                  <a:lnTo>
                    <a:pt x="17829" y="12358"/>
                  </a:lnTo>
                  <a:lnTo>
                    <a:pt x="17756" y="12310"/>
                  </a:lnTo>
                  <a:lnTo>
                    <a:pt x="977" y="12310"/>
                  </a:lnTo>
                  <a:lnTo>
                    <a:pt x="977" y="489"/>
                  </a:lnTo>
                  <a:lnTo>
                    <a:pt x="953" y="391"/>
                  </a:lnTo>
                  <a:lnTo>
                    <a:pt x="928" y="293"/>
                  </a:lnTo>
                  <a:lnTo>
                    <a:pt x="879" y="220"/>
                  </a:lnTo>
                  <a:lnTo>
                    <a:pt x="830" y="147"/>
                  </a:lnTo>
                  <a:lnTo>
                    <a:pt x="757" y="74"/>
                  </a:lnTo>
                  <a:lnTo>
                    <a:pt x="659" y="49"/>
                  </a:lnTo>
                  <a:lnTo>
                    <a:pt x="586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7B7B7"/>
                </a:solidFill>
              </a:endParaRPr>
            </a:p>
          </p:txBody>
        </p:sp>
        <p:sp>
          <p:nvSpPr>
            <p:cNvPr id="329" name="Google Shape;329;p41"/>
            <p:cNvSpPr/>
            <p:nvPr/>
          </p:nvSpPr>
          <p:spPr>
            <a:xfrm>
              <a:off x="3988875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1" y="25"/>
                  </a:lnTo>
                  <a:lnTo>
                    <a:pt x="294" y="50"/>
                  </a:lnTo>
                  <a:lnTo>
                    <a:pt x="196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25" y="294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5325"/>
                  </a:lnTo>
                  <a:lnTo>
                    <a:pt x="3102" y="5325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53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882" y="98"/>
                  </a:lnTo>
                  <a:lnTo>
                    <a:pt x="2809" y="50"/>
                  </a:lnTo>
                  <a:lnTo>
                    <a:pt x="2711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7B7B7"/>
                </a:solidFill>
              </a:endParaRPr>
            </a:p>
          </p:txBody>
        </p:sp>
        <p:sp>
          <p:nvSpPr>
            <p:cNvPr id="330" name="Google Shape;330;p41"/>
            <p:cNvSpPr/>
            <p:nvPr/>
          </p:nvSpPr>
          <p:spPr>
            <a:xfrm>
              <a:off x="4259350" y="3864325"/>
              <a:ext cx="77575" cy="133125"/>
            </a:xfrm>
            <a:custGeom>
              <a:avLst/>
              <a:gdLst/>
              <a:ahLst/>
              <a:cxnLst/>
              <a:rect l="l" t="t" r="r" b="b"/>
              <a:pathLst>
                <a:path w="3103" h="5325" extrusionOk="0">
                  <a:moveTo>
                    <a:pt x="489" y="1"/>
                  </a:moveTo>
                  <a:lnTo>
                    <a:pt x="392" y="25"/>
                  </a:lnTo>
                  <a:lnTo>
                    <a:pt x="294" y="50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4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5325"/>
                  </a:lnTo>
                  <a:lnTo>
                    <a:pt x="3103" y="5325"/>
                  </a:lnTo>
                  <a:lnTo>
                    <a:pt x="3103" y="489"/>
                  </a:lnTo>
                  <a:lnTo>
                    <a:pt x="3103" y="391"/>
                  </a:lnTo>
                  <a:lnTo>
                    <a:pt x="3078" y="294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10" y="50"/>
                  </a:lnTo>
                  <a:lnTo>
                    <a:pt x="2712" y="25"/>
                  </a:lnTo>
                  <a:lnTo>
                    <a:pt x="2614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7B7B7"/>
                </a:solidFill>
              </a:endParaRPr>
            </a:p>
          </p:txBody>
        </p:sp>
        <p:sp>
          <p:nvSpPr>
            <p:cNvPr id="331" name="Google Shape;331;p41"/>
            <p:cNvSpPr/>
            <p:nvPr/>
          </p:nvSpPr>
          <p:spPr>
            <a:xfrm>
              <a:off x="4078625" y="3717800"/>
              <a:ext cx="77575" cy="279650"/>
            </a:xfrm>
            <a:custGeom>
              <a:avLst/>
              <a:gdLst/>
              <a:ahLst/>
              <a:cxnLst/>
              <a:rect l="l" t="t" r="r" b="b"/>
              <a:pathLst>
                <a:path w="3103" h="1118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293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1186"/>
                  </a:lnTo>
                  <a:lnTo>
                    <a:pt x="3102" y="11186"/>
                  </a:lnTo>
                  <a:lnTo>
                    <a:pt x="3102" y="489"/>
                  </a:lnTo>
                  <a:lnTo>
                    <a:pt x="3102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56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12" y="25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7B7B7"/>
                </a:solidFill>
              </a:endParaRPr>
            </a:p>
          </p:txBody>
        </p:sp>
        <p:sp>
          <p:nvSpPr>
            <p:cNvPr id="332" name="Google Shape;332;p41"/>
            <p:cNvSpPr/>
            <p:nvPr/>
          </p:nvSpPr>
          <p:spPr>
            <a:xfrm>
              <a:off x="4168375" y="3788625"/>
              <a:ext cx="78175" cy="208825"/>
            </a:xfrm>
            <a:custGeom>
              <a:avLst/>
              <a:gdLst/>
              <a:ahLst/>
              <a:cxnLst/>
              <a:rect l="l" t="t" r="r" b="b"/>
              <a:pathLst>
                <a:path w="3127" h="8353" extrusionOk="0">
                  <a:moveTo>
                    <a:pt x="489" y="0"/>
                  </a:moveTo>
                  <a:lnTo>
                    <a:pt x="392" y="25"/>
                  </a:lnTo>
                  <a:lnTo>
                    <a:pt x="318" y="49"/>
                  </a:lnTo>
                  <a:lnTo>
                    <a:pt x="221" y="98"/>
                  </a:lnTo>
                  <a:lnTo>
                    <a:pt x="147" y="147"/>
                  </a:lnTo>
                  <a:lnTo>
                    <a:pt x="99" y="220"/>
                  </a:lnTo>
                  <a:lnTo>
                    <a:pt x="50" y="293"/>
                  </a:lnTo>
                  <a:lnTo>
                    <a:pt x="25" y="391"/>
                  </a:lnTo>
                  <a:lnTo>
                    <a:pt x="1" y="489"/>
                  </a:lnTo>
                  <a:lnTo>
                    <a:pt x="1" y="8353"/>
                  </a:lnTo>
                  <a:lnTo>
                    <a:pt x="3127" y="8353"/>
                  </a:lnTo>
                  <a:lnTo>
                    <a:pt x="3127" y="489"/>
                  </a:lnTo>
                  <a:lnTo>
                    <a:pt x="3103" y="391"/>
                  </a:lnTo>
                  <a:lnTo>
                    <a:pt x="3078" y="293"/>
                  </a:lnTo>
                  <a:lnTo>
                    <a:pt x="3029" y="220"/>
                  </a:lnTo>
                  <a:lnTo>
                    <a:pt x="2980" y="147"/>
                  </a:lnTo>
                  <a:lnTo>
                    <a:pt x="2907" y="98"/>
                  </a:lnTo>
                  <a:lnTo>
                    <a:pt x="2809" y="49"/>
                  </a:lnTo>
                  <a:lnTo>
                    <a:pt x="2736" y="25"/>
                  </a:lnTo>
                  <a:lnTo>
                    <a:pt x="263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B7B7B7"/>
                </a:solidFill>
              </a:endParaRPr>
            </a:p>
          </p:txBody>
        </p:sp>
      </p:grpSp>
      <p:pic>
        <p:nvPicPr>
          <p:cNvPr id="334" name="Google Shape;334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8861557-AC91-B741-9A77-DE62B8EFA563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  <p:pic>
        <p:nvPicPr>
          <p:cNvPr id="3" name="Picture 2" descr="A close up of text on a white background&#13;&#10;&#13;&#10;Description automatically generated">
            <a:extLst>
              <a:ext uri="{FF2B5EF4-FFF2-40B4-BE49-F238E27FC236}">
                <a16:creationId xmlns:a16="http://schemas.microsoft.com/office/drawing/2014/main" id="{E72A9775-438F-174A-870E-B36CCBC4E1F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738" b="14976"/>
          <a:stretch/>
        </p:blipFill>
        <p:spPr>
          <a:xfrm>
            <a:off x="540554" y="1217068"/>
            <a:ext cx="6325997" cy="371803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34455266-72CC-DC48-9BD8-B3B5392BBA8F}"/>
              </a:ext>
            </a:extLst>
          </p:cNvPr>
          <p:cNvSpPr/>
          <p:nvPr/>
        </p:nvSpPr>
        <p:spPr>
          <a:xfrm>
            <a:off x="6845035" y="4602642"/>
            <a:ext cx="1750324" cy="3216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 Placeholder 2">
            <a:extLst>
              <a:ext uri="{FF2B5EF4-FFF2-40B4-BE49-F238E27FC236}">
                <a16:creationId xmlns:a16="http://schemas.microsoft.com/office/drawing/2014/main" id="{CE7E7939-C678-F24D-9728-BE88392E7A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206240" y="1502274"/>
            <a:ext cx="3898810" cy="2804400"/>
          </a:xfrm>
        </p:spPr>
        <p:txBody>
          <a:bodyPr/>
          <a:lstStyle/>
          <a:p>
            <a:r>
              <a:rPr lang="en-US" sz="1600" dirty="0">
                <a:latin typeface="+mn-lt"/>
              </a:rPr>
              <a:t>Coefficient of 6 variables</a:t>
            </a:r>
          </a:p>
          <a:p>
            <a:r>
              <a:rPr lang="en-US" sz="1600" dirty="0">
                <a:latin typeface="+mn-lt"/>
              </a:rPr>
              <a:t>Positive or negative?</a:t>
            </a:r>
          </a:p>
          <a:p>
            <a:r>
              <a:rPr lang="en-US" sz="1600" dirty="0">
                <a:latin typeface="+mn-lt"/>
              </a:rPr>
              <a:t>Statistically significant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3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Ensemble Learning Results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359" name="Google Shape;359;p43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grpSp>
        <p:nvGrpSpPr>
          <p:cNvPr id="360" name="Google Shape;360;p43"/>
          <p:cNvGrpSpPr/>
          <p:nvPr/>
        </p:nvGrpSpPr>
        <p:grpSpPr>
          <a:xfrm>
            <a:off x="725707" y="743164"/>
            <a:ext cx="429768" cy="382194"/>
            <a:chOff x="5300400" y="3670175"/>
            <a:chExt cx="421300" cy="399325"/>
          </a:xfrm>
        </p:grpSpPr>
        <p:sp>
          <p:nvSpPr>
            <p:cNvPr id="361" name="Google Shape;361;p43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2" name="Google Shape;362;p43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3" name="Google Shape;363;p43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4" name="Google Shape;364;p43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5" name="Google Shape;365;p43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pic>
        <p:nvPicPr>
          <p:cNvPr id="367" name="Google Shape;3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54974D-4458-EE4F-93EA-AB217FAB02B7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2B5B7F6-C999-D246-9B1F-469AA96FD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0345" y="1428205"/>
            <a:ext cx="6003307" cy="1027963"/>
          </a:xfrm>
          <a:prstGeom prst="rect">
            <a:avLst/>
          </a:prstGeom>
        </p:spPr>
      </p:pic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364E8050-839D-3C4E-87F5-470FDEFF71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379650" y="2571750"/>
            <a:ext cx="6725400" cy="1734924"/>
          </a:xfrm>
        </p:spPr>
        <p:txBody>
          <a:bodyPr/>
          <a:lstStyle/>
          <a:p>
            <a:r>
              <a:rPr lang="en-US" sz="1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Stacking: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level 0 - Random Forest,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Xgboost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US" sz="16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Step_AIC</a:t>
            </a:r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and Elastic net </a:t>
            </a:r>
          </a:p>
          <a:p>
            <a:r>
              <a:rPr lang="en-US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Meta-learner - Lasso regression</a:t>
            </a:r>
          </a:p>
        </p:txBody>
      </p:sp>
    </p:spTree>
    <p:extLst>
      <p:ext uri="{BB962C8B-B14F-4D97-AF65-F5344CB8AC3E}">
        <p14:creationId xmlns:p14="http://schemas.microsoft.com/office/powerpoint/2010/main" val="42250464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3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Variable Importance – Partial Plot I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359" name="Google Shape;359;p43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13</a:t>
            </a:fld>
            <a:endParaRPr/>
          </a:p>
        </p:txBody>
      </p:sp>
      <p:grpSp>
        <p:nvGrpSpPr>
          <p:cNvPr id="360" name="Google Shape;360;p43"/>
          <p:cNvGrpSpPr/>
          <p:nvPr/>
        </p:nvGrpSpPr>
        <p:grpSpPr>
          <a:xfrm>
            <a:off x="725707" y="743164"/>
            <a:ext cx="429768" cy="382194"/>
            <a:chOff x="5300400" y="3670175"/>
            <a:chExt cx="421300" cy="399325"/>
          </a:xfrm>
        </p:grpSpPr>
        <p:sp>
          <p:nvSpPr>
            <p:cNvPr id="361" name="Google Shape;361;p43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2" name="Google Shape;362;p43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3" name="Google Shape;363;p43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4" name="Google Shape;364;p43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5" name="Google Shape;365;p43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pic>
        <p:nvPicPr>
          <p:cNvPr id="367" name="Google Shape;3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54974D-4458-EE4F-93EA-AB217FAB02B7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0E89B77-1A2F-9144-9DAF-6A8957C4EFD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6191"/>
          <a:stretch/>
        </p:blipFill>
        <p:spPr>
          <a:xfrm>
            <a:off x="1231803" y="1112967"/>
            <a:ext cx="2649277" cy="161756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7CE7058-B963-954B-8E7D-A9B8A393BA0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74543" y="2753668"/>
            <a:ext cx="2558279" cy="1617567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05A22E1-7702-8944-BE92-F053D9404C1E}"/>
              </a:ext>
            </a:extLst>
          </p:cNvPr>
          <p:cNvSpPr txBox="1"/>
          <p:nvPr/>
        </p:nvSpPr>
        <p:spPr>
          <a:xfrm>
            <a:off x="2048216" y="4305623"/>
            <a:ext cx="1177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emark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AAA7D1B-716C-444F-A582-3A67AECBA8E2}"/>
              </a:ext>
            </a:extLst>
          </p:cNvPr>
          <p:cNvSpPr txBox="1"/>
          <p:nvPr/>
        </p:nvSpPr>
        <p:spPr>
          <a:xfrm>
            <a:off x="364167" y="1795560"/>
            <a:ext cx="117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Random Forest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0A266C6-481C-064D-91EA-8DCE7A5CD06D}"/>
              </a:ext>
            </a:extLst>
          </p:cNvPr>
          <p:cNvSpPr txBox="1"/>
          <p:nvPr/>
        </p:nvSpPr>
        <p:spPr>
          <a:xfrm>
            <a:off x="364167" y="3292672"/>
            <a:ext cx="1177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Xgboost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7810B93-D659-B744-9BAB-E558D1233BD4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6781"/>
          <a:stretch/>
        </p:blipFill>
        <p:spPr>
          <a:xfrm>
            <a:off x="3714487" y="1047043"/>
            <a:ext cx="2421160" cy="1672227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45701B0-9199-1346-9791-123C89D36FE1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5697"/>
          <a:stretch/>
        </p:blipFill>
        <p:spPr>
          <a:xfrm>
            <a:off x="3706992" y="2730534"/>
            <a:ext cx="2435623" cy="1708588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B43D3798-80D7-CC44-8495-99C3DE6F28A0}"/>
              </a:ext>
            </a:extLst>
          </p:cNvPr>
          <p:cNvSpPr txBox="1"/>
          <p:nvPr/>
        </p:nvSpPr>
        <p:spPr>
          <a:xfrm>
            <a:off x="4399876" y="4305785"/>
            <a:ext cx="1177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qmark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86726CC4-172E-EB49-A0C6-29EBF8C52C50}"/>
              </a:ext>
            </a:extLst>
          </p:cNvPr>
          <p:cNvSpPr txBox="1"/>
          <p:nvPr/>
        </p:nvSpPr>
        <p:spPr>
          <a:xfrm>
            <a:off x="6714876" y="4305622"/>
            <a:ext cx="15248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wcount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EACC1A6F-3540-2D4F-A96B-F693D995139D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077736" y="1090298"/>
            <a:ext cx="2463126" cy="1652627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BC18143-561F-4041-A1EB-FEE3D94C5689}"/>
              </a:ext>
            </a:extLst>
          </p:cNvPr>
          <p:cNvPicPr>
            <a:picLocks noChangeAspect="1"/>
          </p:cNvPicPr>
          <p:nvPr/>
        </p:nvPicPr>
        <p:blipFill rotWithShape="1">
          <a:blip r:embed="rId9"/>
          <a:srcRect l="159" r="-1"/>
          <a:stretch/>
        </p:blipFill>
        <p:spPr>
          <a:xfrm>
            <a:off x="6101685" y="2780907"/>
            <a:ext cx="2449935" cy="16175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7684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3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Variable Importance – Partial Plot II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359" name="Google Shape;359;p43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14</a:t>
            </a:fld>
            <a:endParaRPr/>
          </a:p>
        </p:txBody>
      </p:sp>
      <p:grpSp>
        <p:nvGrpSpPr>
          <p:cNvPr id="360" name="Google Shape;360;p43"/>
          <p:cNvGrpSpPr/>
          <p:nvPr/>
        </p:nvGrpSpPr>
        <p:grpSpPr>
          <a:xfrm>
            <a:off x="725707" y="743164"/>
            <a:ext cx="429768" cy="382194"/>
            <a:chOff x="5300400" y="3670175"/>
            <a:chExt cx="421300" cy="399325"/>
          </a:xfrm>
        </p:grpSpPr>
        <p:sp>
          <p:nvSpPr>
            <p:cNvPr id="361" name="Google Shape;361;p43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2" name="Google Shape;362;p43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3" name="Google Shape;363;p43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4" name="Google Shape;364;p43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5" name="Google Shape;365;p43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pic>
        <p:nvPicPr>
          <p:cNvPr id="367" name="Google Shape;3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54974D-4458-EE4F-93EA-AB217FAB02B7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05A22E1-7702-8944-BE92-F053D9404C1E}"/>
              </a:ext>
            </a:extLst>
          </p:cNvPr>
          <p:cNvSpPr txBox="1"/>
          <p:nvPr/>
        </p:nvSpPr>
        <p:spPr>
          <a:xfrm>
            <a:off x="1861074" y="4305623"/>
            <a:ext cx="13649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yelp.votes.cool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43D3798-80D7-CC44-8495-99C3DE6F28A0}"/>
              </a:ext>
            </a:extLst>
          </p:cNvPr>
          <p:cNvSpPr txBox="1"/>
          <p:nvPr/>
        </p:nvSpPr>
        <p:spPr>
          <a:xfrm>
            <a:off x="4163207" y="4305785"/>
            <a:ext cx="15248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yelp.votes.funny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610B48D-CD8B-1542-8C3B-46B843AB57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60"/>
          <a:stretch/>
        </p:blipFill>
        <p:spPr>
          <a:xfrm>
            <a:off x="6097783" y="1099902"/>
            <a:ext cx="2433856" cy="161756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1955842-E31E-BF4C-8A7D-8A74E504B9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3573"/>
          <a:stretch/>
        </p:blipFill>
        <p:spPr>
          <a:xfrm>
            <a:off x="6097783" y="2753668"/>
            <a:ext cx="2433856" cy="1617568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86726CC4-172E-EB49-A0C6-29EBF8C52C50}"/>
              </a:ext>
            </a:extLst>
          </p:cNvPr>
          <p:cNvSpPr txBox="1"/>
          <p:nvPr/>
        </p:nvSpPr>
        <p:spPr>
          <a:xfrm>
            <a:off x="6714876" y="4305622"/>
            <a:ext cx="152483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yelp.votes.useful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CD2214A-B6D8-9A43-853F-37088243BEAE}"/>
              </a:ext>
            </a:extLst>
          </p:cNvPr>
          <p:cNvSpPr txBox="1"/>
          <p:nvPr/>
        </p:nvSpPr>
        <p:spPr>
          <a:xfrm>
            <a:off x="364167" y="1795560"/>
            <a:ext cx="117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Random Forest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5FD1B88-EF88-2E44-9A21-52E7C3F2840B}"/>
              </a:ext>
            </a:extLst>
          </p:cNvPr>
          <p:cNvSpPr txBox="1"/>
          <p:nvPr/>
        </p:nvSpPr>
        <p:spPr>
          <a:xfrm>
            <a:off x="364167" y="3292672"/>
            <a:ext cx="11777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Xgboost</a:t>
            </a:r>
            <a:endParaRPr lang="en-US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6CB796C-AC63-0F43-A188-7A779CCCD33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768"/>
          <a:stretch/>
        </p:blipFill>
        <p:spPr>
          <a:xfrm>
            <a:off x="3706959" y="1068397"/>
            <a:ext cx="2390824" cy="1650005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3C1B88-7FFE-834F-9075-4F5DBB09E7E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05779" y="2751326"/>
            <a:ext cx="2424277" cy="163855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0F5768BD-7490-C440-B051-B2D3C16DEF18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290839" y="1070721"/>
            <a:ext cx="2433856" cy="166801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1C7624F-90F4-4C4F-BB4D-523FA971665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278588" y="2738734"/>
            <a:ext cx="2449852" cy="1650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53034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" name="Google Shape;358;p43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Feature Engineering Results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359" name="Google Shape;359;p43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15</a:t>
            </a:fld>
            <a:endParaRPr/>
          </a:p>
        </p:txBody>
      </p:sp>
      <p:grpSp>
        <p:nvGrpSpPr>
          <p:cNvPr id="360" name="Google Shape;360;p43"/>
          <p:cNvGrpSpPr/>
          <p:nvPr/>
        </p:nvGrpSpPr>
        <p:grpSpPr>
          <a:xfrm>
            <a:off x="725707" y="743164"/>
            <a:ext cx="429768" cy="382194"/>
            <a:chOff x="5300400" y="3670175"/>
            <a:chExt cx="421300" cy="399325"/>
          </a:xfrm>
        </p:grpSpPr>
        <p:sp>
          <p:nvSpPr>
            <p:cNvPr id="361" name="Google Shape;361;p43"/>
            <p:cNvSpPr/>
            <p:nvPr/>
          </p:nvSpPr>
          <p:spPr>
            <a:xfrm>
              <a:off x="5300400" y="3708025"/>
              <a:ext cx="421300" cy="267450"/>
            </a:xfrm>
            <a:custGeom>
              <a:avLst/>
              <a:gdLst/>
              <a:ahLst/>
              <a:cxnLst/>
              <a:rect l="l" t="t" r="r" b="b"/>
              <a:pathLst>
                <a:path w="16852" h="10698" extrusionOk="0">
                  <a:moveTo>
                    <a:pt x="16364" y="489"/>
                  </a:moveTo>
                  <a:lnTo>
                    <a:pt x="16364" y="10209"/>
                  </a:lnTo>
                  <a:lnTo>
                    <a:pt x="489" y="10209"/>
                  </a:lnTo>
                  <a:lnTo>
                    <a:pt x="489" y="489"/>
                  </a:lnTo>
                  <a:close/>
                  <a:moveTo>
                    <a:pt x="391" y="0"/>
                  </a:moveTo>
                  <a:lnTo>
                    <a:pt x="293" y="25"/>
                  </a:lnTo>
                  <a:lnTo>
                    <a:pt x="196" y="74"/>
                  </a:lnTo>
                  <a:lnTo>
                    <a:pt x="122" y="147"/>
                  </a:lnTo>
                  <a:lnTo>
                    <a:pt x="73" y="220"/>
                  </a:lnTo>
                  <a:lnTo>
                    <a:pt x="25" y="293"/>
                  </a:lnTo>
                  <a:lnTo>
                    <a:pt x="0" y="391"/>
                  </a:lnTo>
                  <a:lnTo>
                    <a:pt x="0" y="489"/>
                  </a:lnTo>
                  <a:lnTo>
                    <a:pt x="0" y="10209"/>
                  </a:lnTo>
                  <a:lnTo>
                    <a:pt x="0" y="10307"/>
                  </a:lnTo>
                  <a:lnTo>
                    <a:pt x="25" y="10405"/>
                  </a:lnTo>
                  <a:lnTo>
                    <a:pt x="73" y="10478"/>
                  </a:lnTo>
                  <a:lnTo>
                    <a:pt x="122" y="10551"/>
                  </a:lnTo>
                  <a:lnTo>
                    <a:pt x="196" y="10600"/>
                  </a:lnTo>
                  <a:lnTo>
                    <a:pt x="293" y="10649"/>
                  </a:lnTo>
                  <a:lnTo>
                    <a:pt x="391" y="10673"/>
                  </a:lnTo>
                  <a:lnTo>
                    <a:pt x="489" y="10698"/>
                  </a:lnTo>
                  <a:lnTo>
                    <a:pt x="16364" y="10698"/>
                  </a:lnTo>
                  <a:lnTo>
                    <a:pt x="16461" y="10673"/>
                  </a:lnTo>
                  <a:lnTo>
                    <a:pt x="16559" y="10649"/>
                  </a:lnTo>
                  <a:lnTo>
                    <a:pt x="16657" y="10600"/>
                  </a:lnTo>
                  <a:lnTo>
                    <a:pt x="16730" y="10551"/>
                  </a:lnTo>
                  <a:lnTo>
                    <a:pt x="16779" y="10478"/>
                  </a:lnTo>
                  <a:lnTo>
                    <a:pt x="16828" y="10405"/>
                  </a:lnTo>
                  <a:lnTo>
                    <a:pt x="16852" y="10307"/>
                  </a:lnTo>
                  <a:lnTo>
                    <a:pt x="16852" y="10209"/>
                  </a:lnTo>
                  <a:lnTo>
                    <a:pt x="16852" y="489"/>
                  </a:lnTo>
                  <a:lnTo>
                    <a:pt x="16852" y="391"/>
                  </a:lnTo>
                  <a:lnTo>
                    <a:pt x="16828" y="293"/>
                  </a:lnTo>
                  <a:lnTo>
                    <a:pt x="16779" y="220"/>
                  </a:lnTo>
                  <a:lnTo>
                    <a:pt x="16730" y="147"/>
                  </a:lnTo>
                  <a:lnTo>
                    <a:pt x="16657" y="74"/>
                  </a:lnTo>
                  <a:lnTo>
                    <a:pt x="16559" y="25"/>
                  </a:lnTo>
                  <a:lnTo>
                    <a:pt x="16461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2" name="Google Shape;362;p43"/>
            <p:cNvSpPr/>
            <p:nvPr/>
          </p:nvSpPr>
          <p:spPr>
            <a:xfrm>
              <a:off x="5498825" y="3670175"/>
              <a:ext cx="24450" cy="25650"/>
            </a:xfrm>
            <a:custGeom>
              <a:avLst/>
              <a:gdLst/>
              <a:ahLst/>
              <a:cxnLst/>
              <a:rect l="l" t="t" r="r" b="b"/>
              <a:pathLst>
                <a:path w="978" h="1026" extrusionOk="0">
                  <a:moveTo>
                    <a:pt x="489" y="0"/>
                  </a:moveTo>
                  <a:lnTo>
                    <a:pt x="391" y="25"/>
                  </a:lnTo>
                  <a:lnTo>
                    <a:pt x="294" y="49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49" y="318"/>
                  </a:lnTo>
                  <a:lnTo>
                    <a:pt x="1" y="391"/>
                  </a:lnTo>
                  <a:lnTo>
                    <a:pt x="1" y="489"/>
                  </a:lnTo>
                  <a:lnTo>
                    <a:pt x="1" y="1026"/>
                  </a:lnTo>
                  <a:lnTo>
                    <a:pt x="978" y="1026"/>
                  </a:lnTo>
                  <a:lnTo>
                    <a:pt x="978" y="489"/>
                  </a:lnTo>
                  <a:lnTo>
                    <a:pt x="978" y="391"/>
                  </a:lnTo>
                  <a:lnTo>
                    <a:pt x="929" y="318"/>
                  </a:lnTo>
                  <a:lnTo>
                    <a:pt x="904" y="220"/>
                  </a:lnTo>
                  <a:lnTo>
                    <a:pt x="831" y="147"/>
                  </a:lnTo>
                  <a:lnTo>
                    <a:pt x="758" y="98"/>
                  </a:lnTo>
                  <a:lnTo>
                    <a:pt x="684" y="49"/>
                  </a:lnTo>
                  <a:lnTo>
                    <a:pt x="587" y="25"/>
                  </a:lnTo>
                  <a:lnTo>
                    <a:pt x="48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3" name="Google Shape;363;p43"/>
            <p:cNvSpPr/>
            <p:nvPr/>
          </p:nvSpPr>
          <p:spPr>
            <a:xfrm>
              <a:off x="5366325" y="3987675"/>
              <a:ext cx="61100" cy="81825"/>
            </a:xfrm>
            <a:custGeom>
              <a:avLst/>
              <a:gdLst/>
              <a:ahLst/>
              <a:cxnLst/>
              <a:rect l="l" t="t" r="r" b="b"/>
              <a:pathLst>
                <a:path w="2444" h="3273" extrusionOk="0">
                  <a:moveTo>
                    <a:pt x="1344" y="0"/>
                  </a:moveTo>
                  <a:lnTo>
                    <a:pt x="50" y="2565"/>
                  </a:lnTo>
                  <a:lnTo>
                    <a:pt x="25" y="2638"/>
                  </a:lnTo>
                  <a:lnTo>
                    <a:pt x="1" y="2736"/>
                  </a:lnTo>
                  <a:lnTo>
                    <a:pt x="1" y="2833"/>
                  </a:lnTo>
                  <a:lnTo>
                    <a:pt x="25" y="2931"/>
                  </a:lnTo>
                  <a:lnTo>
                    <a:pt x="74" y="3004"/>
                  </a:lnTo>
                  <a:lnTo>
                    <a:pt x="123" y="3102"/>
                  </a:lnTo>
                  <a:lnTo>
                    <a:pt x="196" y="3151"/>
                  </a:lnTo>
                  <a:lnTo>
                    <a:pt x="269" y="3224"/>
                  </a:lnTo>
                  <a:lnTo>
                    <a:pt x="392" y="3248"/>
                  </a:lnTo>
                  <a:lnTo>
                    <a:pt x="489" y="3273"/>
                  </a:lnTo>
                  <a:lnTo>
                    <a:pt x="636" y="3248"/>
                  </a:lnTo>
                  <a:lnTo>
                    <a:pt x="758" y="3200"/>
                  </a:lnTo>
                  <a:lnTo>
                    <a:pt x="856" y="3102"/>
                  </a:lnTo>
                  <a:lnTo>
                    <a:pt x="929" y="3004"/>
                  </a:lnTo>
                  <a:lnTo>
                    <a:pt x="2443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4" name="Google Shape;364;p43"/>
            <p:cNvSpPr/>
            <p:nvPr/>
          </p:nvSpPr>
          <p:spPr>
            <a:xfrm>
              <a:off x="5594700" y="3987675"/>
              <a:ext cx="61075" cy="81825"/>
            </a:xfrm>
            <a:custGeom>
              <a:avLst/>
              <a:gdLst/>
              <a:ahLst/>
              <a:cxnLst/>
              <a:rect l="l" t="t" r="r" b="b"/>
              <a:pathLst>
                <a:path w="2443" h="3273" extrusionOk="0">
                  <a:moveTo>
                    <a:pt x="0" y="0"/>
                  </a:moveTo>
                  <a:lnTo>
                    <a:pt x="1514" y="3004"/>
                  </a:lnTo>
                  <a:lnTo>
                    <a:pt x="1588" y="3102"/>
                  </a:lnTo>
                  <a:lnTo>
                    <a:pt x="1685" y="3200"/>
                  </a:lnTo>
                  <a:lnTo>
                    <a:pt x="1807" y="3248"/>
                  </a:lnTo>
                  <a:lnTo>
                    <a:pt x="1954" y="3273"/>
                  </a:lnTo>
                  <a:lnTo>
                    <a:pt x="2052" y="3248"/>
                  </a:lnTo>
                  <a:lnTo>
                    <a:pt x="2174" y="3224"/>
                  </a:lnTo>
                  <a:lnTo>
                    <a:pt x="2247" y="3151"/>
                  </a:lnTo>
                  <a:lnTo>
                    <a:pt x="2320" y="3102"/>
                  </a:lnTo>
                  <a:lnTo>
                    <a:pt x="2369" y="3004"/>
                  </a:lnTo>
                  <a:lnTo>
                    <a:pt x="2418" y="2931"/>
                  </a:lnTo>
                  <a:lnTo>
                    <a:pt x="2442" y="2833"/>
                  </a:lnTo>
                  <a:lnTo>
                    <a:pt x="2442" y="2736"/>
                  </a:lnTo>
                  <a:lnTo>
                    <a:pt x="2418" y="2638"/>
                  </a:lnTo>
                  <a:lnTo>
                    <a:pt x="2393" y="2565"/>
                  </a:lnTo>
                  <a:lnTo>
                    <a:pt x="1099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65" name="Google Shape;365;p43"/>
            <p:cNvSpPr/>
            <p:nvPr/>
          </p:nvSpPr>
          <p:spPr>
            <a:xfrm>
              <a:off x="5324825" y="3732450"/>
              <a:ext cx="372475" cy="218600"/>
            </a:xfrm>
            <a:custGeom>
              <a:avLst/>
              <a:gdLst/>
              <a:ahLst/>
              <a:cxnLst/>
              <a:rect l="l" t="t" r="r" b="b"/>
              <a:pathLst>
                <a:path w="14899" h="8744" extrusionOk="0">
                  <a:moveTo>
                    <a:pt x="12578" y="1319"/>
                  </a:moveTo>
                  <a:lnTo>
                    <a:pt x="12676" y="1344"/>
                  </a:lnTo>
                  <a:lnTo>
                    <a:pt x="12749" y="1392"/>
                  </a:lnTo>
                  <a:lnTo>
                    <a:pt x="12822" y="1441"/>
                  </a:lnTo>
                  <a:lnTo>
                    <a:pt x="12895" y="1515"/>
                  </a:lnTo>
                  <a:lnTo>
                    <a:pt x="12920" y="1612"/>
                  </a:lnTo>
                  <a:lnTo>
                    <a:pt x="12969" y="1710"/>
                  </a:lnTo>
                  <a:lnTo>
                    <a:pt x="12969" y="1808"/>
                  </a:lnTo>
                  <a:lnTo>
                    <a:pt x="12969" y="4079"/>
                  </a:lnTo>
                  <a:lnTo>
                    <a:pt x="12969" y="4177"/>
                  </a:lnTo>
                  <a:lnTo>
                    <a:pt x="12920" y="4274"/>
                  </a:lnTo>
                  <a:lnTo>
                    <a:pt x="12895" y="4348"/>
                  </a:lnTo>
                  <a:lnTo>
                    <a:pt x="12822" y="4421"/>
                  </a:lnTo>
                  <a:lnTo>
                    <a:pt x="12749" y="4470"/>
                  </a:lnTo>
                  <a:lnTo>
                    <a:pt x="12676" y="4519"/>
                  </a:lnTo>
                  <a:lnTo>
                    <a:pt x="12578" y="4543"/>
                  </a:lnTo>
                  <a:lnTo>
                    <a:pt x="12480" y="4567"/>
                  </a:lnTo>
                  <a:lnTo>
                    <a:pt x="12383" y="4543"/>
                  </a:lnTo>
                  <a:lnTo>
                    <a:pt x="12285" y="4519"/>
                  </a:lnTo>
                  <a:lnTo>
                    <a:pt x="12212" y="4470"/>
                  </a:lnTo>
                  <a:lnTo>
                    <a:pt x="12138" y="4421"/>
                  </a:lnTo>
                  <a:lnTo>
                    <a:pt x="12065" y="4348"/>
                  </a:lnTo>
                  <a:lnTo>
                    <a:pt x="12041" y="4274"/>
                  </a:lnTo>
                  <a:lnTo>
                    <a:pt x="11992" y="4177"/>
                  </a:lnTo>
                  <a:lnTo>
                    <a:pt x="11992" y="4079"/>
                  </a:lnTo>
                  <a:lnTo>
                    <a:pt x="11992" y="3004"/>
                  </a:lnTo>
                  <a:lnTo>
                    <a:pt x="7986" y="7010"/>
                  </a:lnTo>
                  <a:lnTo>
                    <a:pt x="7913" y="7059"/>
                  </a:lnTo>
                  <a:lnTo>
                    <a:pt x="7815" y="7107"/>
                  </a:lnTo>
                  <a:lnTo>
                    <a:pt x="7742" y="7132"/>
                  </a:lnTo>
                  <a:lnTo>
                    <a:pt x="7644" y="7156"/>
                  </a:lnTo>
                  <a:lnTo>
                    <a:pt x="7547" y="7132"/>
                  </a:lnTo>
                  <a:lnTo>
                    <a:pt x="7449" y="7107"/>
                  </a:lnTo>
                  <a:lnTo>
                    <a:pt x="7376" y="7059"/>
                  </a:lnTo>
                  <a:lnTo>
                    <a:pt x="7303" y="7010"/>
                  </a:lnTo>
                  <a:lnTo>
                    <a:pt x="5349" y="5056"/>
                  </a:lnTo>
                  <a:lnTo>
                    <a:pt x="2760" y="7620"/>
                  </a:lnTo>
                  <a:lnTo>
                    <a:pt x="2687" y="7694"/>
                  </a:lnTo>
                  <a:lnTo>
                    <a:pt x="2613" y="7742"/>
                  </a:lnTo>
                  <a:lnTo>
                    <a:pt x="2516" y="7767"/>
                  </a:lnTo>
                  <a:lnTo>
                    <a:pt x="2320" y="7767"/>
                  </a:lnTo>
                  <a:lnTo>
                    <a:pt x="2247" y="7742"/>
                  </a:lnTo>
                  <a:lnTo>
                    <a:pt x="2149" y="7694"/>
                  </a:lnTo>
                  <a:lnTo>
                    <a:pt x="2076" y="7620"/>
                  </a:lnTo>
                  <a:lnTo>
                    <a:pt x="2003" y="7547"/>
                  </a:lnTo>
                  <a:lnTo>
                    <a:pt x="1978" y="7474"/>
                  </a:lnTo>
                  <a:lnTo>
                    <a:pt x="1929" y="7376"/>
                  </a:lnTo>
                  <a:lnTo>
                    <a:pt x="1929" y="7278"/>
                  </a:lnTo>
                  <a:lnTo>
                    <a:pt x="1929" y="7205"/>
                  </a:lnTo>
                  <a:lnTo>
                    <a:pt x="1978" y="7107"/>
                  </a:lnTo>
                  <a:lnTo>
                    <a:pt x="2003" y="7010"/>
                  </a:lnTo>
                  <a:lnTo>
                    <a:pt x="2076" y="6936"/>
                  </a:lnTo>
                  <a:lnTo>
                    <a:pt x="5007" y="4006"/>
                  </a:lnTo>
                  <a:lnTo>
                    <a:pt x="5080" y="3957"/>
                  </a:lnTo>
                  <a:lnTo>
                    <a:pt x="5153" y="3908"/>
                  </a:lnTo>
                  <a:lnTo>
                    <a:pt x="5251" y="3884"/>
                  </a:lnTo>
                  <a:lnTo>
                    <a:pt x="5446" y="3884"/>
                  </a:lnTo>
                  <a:lnTo>
                    <a:pt x="5520" y="3908"/>
                  </a:lnTo>
                  <a:lnTo>
                    <a:pt x="5617" y="3957"/>
                  </a:lnTo>
                  <a:lnTo>
                    <a:pt x="5691" y="4006"/>
                  </a:lnTo>
                  <a:lnTo>
                    <a:pt x="7644" y="5960"/>
                  </a:lnTo>
                  <a:lnTo>
                    <a:pt x="11332" y="2296"/>
                  </a:lnTo>
                  <a:lnTo>
                    <a:pt x="10209" y="2296"/>
                  </a:lnTo>
                  <a:lnTo>
                    <a:pt x="10111" y="2272"/>
                  </a:lnTo>
                  <a:lnTo>
                    <a:pt x="10013" y="2247"/>
                  </a:lnTo>
                  <a:lnTo>
                    <a:pt x="9916" y="2198"/>
                  </a:lnTo>
                  <a:lnTo>
                    <a:pt x="9843" y="2150"/>
                  </a:lnTo>
                  <a:lnTo>
                    <a:pt x="9794" y="2076"/>
                  </a:lnTo>
                  <a:lnTo>
                    <a:pt x="9745" y="1979"/>
                  </a:lnTo>
                  <a:lnTo>
                    <a:pt x="9720" y="1905"/>
                  </a:lnTo>
                  <a:lnTo>
                    <a:pt x="9720" y="1808"/>
                  </a:lnTo>
                  <a:lnTo>
                    <a:pt x="9720" y="1710"/>
                  </a:lnTo>
                  <a:lnTo>
                    <a:pt x="9745" y="1612"/>
                  </a:lnTo>
                  <a:lnTo>
                    <a:pt x="9794" y="1515"/>
                  </a:lnTo>
                  <a:lnTo>
                    <a:pt x="9843" y="1441"/>
                  </a:lnTo>
                  <a:lnTo>
                    <a:pt x="9916" y="1392"/>
                  </a:lnTo>
                  <a:lnTo>
                    <a:pt x="10013" y="1344"/>
                  </a:lnTo>
                  <a:lnTo>
                    <a:pt x="10111" y="1319"/>
                  </a:lnTo>
                  <a:close/>
                  <a:moveTo>
                    <a:pt x="0" y="0"/>
                  </a:moveTo>
                  <a:lnTo>
                    <a:pt x="0" y="8744"/>
                  </a:lnTo>
                  <a:lnTo>
                    <a:pt x="14898" y="8744"/>
                  </a:lnTo>
                  <a:lnTo>
                    <a:pt x="14898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pic>
        <p:nvPicPr>
          <p:cNvPr id="367" name="Google Shape;367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D54974D-4458-EE4F-93EA-AB217FAB02B7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9B6BC57-F11E-DD41-A6BE-01BFE5DB0E4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3861" y="1775012"/>
            <a:ext cx="7994115" cy="1710411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7" name="Google Shape;387;p45"/>
          <p:cNvSpPr txBox="1">
            <a:spLocks noGrp="1"/>
          </p:cNvSpPr>
          <p:nvPr>
            <p:ph type="ctrTitle"/>
          </p:nvPr>
        </p:nvSpPr>
        <p:spPr>
          <a:xfrm>
            <a:off x="2503150" y="1991850"/>
            <a:ext cx="5633400" cy="11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Conclusion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388" name="Google Shape;388;p45"/>
          <p:cNvSpPr txBox="1">
            <a:spLocks noGrp="1"/>
          </p:cNvSpPr>
          <p:nvPr>
            <p:ph type="subTitle" idx="1"/>
          </p:nvPr>
        </p:nvSpPr>
        <p:spPr>
          <a:xfrm>
            <a:off x="867300" y="2068050"/>
            <a:ext cx="1472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</a:rPr>
              <a:t>Section</a:t>
            </a:r>
            <a:endParaRPr dirty="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</a:rPr>
              <a:t>4</a:t>
            </a:r>
            <a:endParaRPr dirty="0">
              <a:solidFill>
                <a:srgbClr val="666666"/>
              </a:solidFill>
            </a:endParaRPr>
          </a:p>
        </p:txBody>
      </p:sp>
      <p:sp>
        <p:nvSpPr>
          <p:cNvPr id="389" name="Google Shape;389;p45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pic>
        <p:nvPicPr>
          <p:cNvPr id="390" name="Google Shape;390;p4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6C1C8CD-368F-A84B-AD52-0CD2C6D0CD8E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Google Shape;395;p46"/>
          <p:cNvSpPr txBox="1">
            <a:spLocks noGrp="1"/>
          </p:cNvSpPr>
          <p:nvPr>
            <p:ph type="ctrTitle" idx="4294967295"/>
          </p:nvPr>
        </p:nvSpPr>
        <p:spPr>
          <a:xfrm>
            <a:off x="1408500" y="1583350"/>
            <a:ext cx="63270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 b="1" i="1" dirty="0">
                <a:solidFill>
                  <a:srgbClr val="FFFFFF"/>
                </a:solidFill>
              </a:rPr>
              <a:t>1.0906</a:t>
            </a:r>
            <a:endParaRPr sz="9600" b="1" i="1" dirty="0">
              <a:solidFill>
                <a:srgbClr val="FFFFFF"/>
              </a:solidFill>
            </a:endParaRPr>
          </a:p>
        </p:txBody>
      </p:sp>
      <p:sp>
        <p:nvSpPr>
          <p:cNvPr id="396" name="Google Shape;396;p46"/>
          <p:cNvSpPr txBox="1">
            <a:spLocks noGrp="1"/>
          </p:cNvSpPr>
          <p:nvPr>
            <p:ph type="subTitle" idx="4294967295"/>
          </p:nvPr>
        </p:nvSpPr>
        <p:spPr>
          <a:xfrm>
            <a:off x="1408500" y="2840054"/>
            <a:ext cx="63270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D9D9D9"/>
                </a:solidFill>
              </a:rPr>
              <a:t>Our model’s lowest RMSE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800" dirty="0">
                <a:solidFill>
                  <a:srgbClr val="D9D9D9"/>
                </a:solidFill>
              </a:rPr>
              <a:t>From </a:t>
            </a:r>
            <a:r>
              <a:rPr lang="en" sz="1800" dirty="0" err="1">
                <a:solidFill>
                  <a:srgbClr val="D9D9D9"/>
                </a:solidFill>
              </a:rPr>
              <a:t>Xgboost</a:t>
            </a:r>
            <a:r>
              <a:rPr lang="en" sz="1800" dirty="0">
                <a:solidFill>
                  <a:srgbClr val="D9D9D9"/>
                </a:solidFill>
              </a:rPr>
              <a:t> after feature engineering</a:t>
            </a:r>
            <a:endParaRPr sz="1800" dirty="0">
              <a:solidFill>
                <a:srgbClr val="D9D9D9"/>
              </a:solidFill>
            </a:endParaRPr>
          </a:p>
        </p:txBody>
      </p:sp>
      <p:sp>
        <p:nvSpPr>
          <p:cNvPr id="397" name="Google Shape;397;p46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p48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18</a:t>
            </a:fld>
            <a:endParaRPr/>
          </a:p>
        </p:txBody>
      </p:sp>
      <p:sp>
        <p:nvSpPr>
          <p:cNvPr id="419" name="Google Shape;419;p48"/>
          <p:cNvSpPr txBox="1">
            <a:spLocks noGrp="1"/>
          </p:cNvSpPr>
          <p:nvPr>
            <p:ph type="body" idx="1"/>
          </p:nvPr>
        </p:nvSpPr>
        <p:spPr>
          <a:xfrm>
            <a:off x="1187973" y="2252950"/>
            <a:ext cx="70674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i="0" dirty="0"/>
              <a:t>Algorithm selection: </a:t>
            </a:r>
            <a:r>
              <a:rPr lang="en" i="0" dirty="0" err="1"/>
              <a:t>Xgboost</a:t>
            </a:r>
            <a:r>
              <a:rPr lang="en" i="0" dirty="0"/>
              <a:t> performs the best </a:t>
            </a:r>
            <a:endParaRPr i="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421" name="Google Shape;421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25" name="Google Shape;425;p48"/>
          <p:cNvGrpSpPr/>
          <p:nvPr/>
        </p:nvGrpSpPr>
        <p:grpSpPr>
          <a:xfrm flipH="1">
            <a:off x="1036639" y="2295388"/>
            <a:ext cx="150528" cy="147599"/>
            <a:chOff x="1922075" y="1629000"/>
            <a:chExt cx="437200" cy="437200"/>
          </a:xfrm>
        </p:grpSpPr>
        <p:sp>
          <p:nvSpPr>
            <p:cNvPr id="426" name="Google Shape;426;p48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434343"/>
                </a:solidFill>
              </a:endParaRPr>
            </a:p>
          </p:txBody>
        </p:sp>
        <p:sp>
          <p:nvSpPr>
            <p:cNvPr id="427" name="Google Shape;427;p48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b="1">
                <a:solidFill>
                  <a:srgbClr val="434343"/>
                </a:solidFill>
              </a:endParaRPr>
            </a:p>
          </p:txBody>
        </p:sp>
      </p:grpSp>
      <p:sp>
        <p:nvSpPr>
          <p:cNvPr id="431" name="Google Shape;431;p48"/>
          <p:cNvSpPr txBox="1">
            <a:spLocks noGrp="1"/>
          </p:cNvSpPr>
          <p:nvPr>
            <p:ph type="body" idx="1"/>
          </p:nvPr>
        </p:nvSpPr>
        <p:spPr>
          <a:xfrm>
            <a:off x="1209489" y="3324543"/>
            <a:ext cx="6981336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l">
              <a:buNone/>
            </a:pPr>
            <a:r>
              <a:rPr lang="en-US" i="0" dirty="0"/>
              <a:t>Extend prediction models to other business categories, such as shopping, hotels, etc.</a:t>
            </a:r>
            <a:endParaRPr i="0" dirty="0"/>
          </a:p>
        </p:txBody>
      </p:sp>
      <p:grpSp>
        <p:nvGrpSpPr>
          <p:cNvPr id="432" name="Google Shape;432;p48"/>
          <p:cNvGrpSpPr/>
          <p:nvPr/>
        </p:nvGrpSpPr>
        <p:grpSpPr>
          <a:xfrm>
            <a:off x="1039977" y="3387332"/>
            <a:ext cx="143863" cy="162764"/>
            <a:chOff x="3918650" y="293075"/>
            <a:chExt cx="488500" cy="412478"/>
          </a:xfrm>
        </p:grpSpPr>
        <p:sp>
          <p:nvSpPr>
            <p:cNvPr id="433" name="Google Shape;433;p48"/>
            <p:cNvSpPr/>
            <p:nvPr/>
          </p:nvSpPr>
          <p:spPr>
            <a:xfrm>
              <a:off x="4085631" y="293378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34" name="Google Shape;434;p48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435" name="Google Shape;435;p48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79C7D30-0F47-124F-B46A-2179C1868CD6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  <p:sp>
        <p:nvSpPr>
          <p:cNvPr id="27" name="Google Shape;431;p48">
            <a:extLst>
              <a:ext uri="{FF2B5EF4-FFF2-40B4-BE49-F238E27FC236}">
                <a16:creationId xmlns:a16="http://schemas.microsoft.com/office/drawing/2014/main" id="{8CCD4264-0E82-1B42-9298-EA9F9F42CE85}"/>
              </a:ext>
            </a:extLst>
          </p:cNvPr>
          <p:cNvSpPr txBox="1">
            <a:spLocks/>
          </p:cNvSpPr>
          <p:nvPr/>
        </p:nvSpPr>
        <p:spPr>
          <a:xfrm>
            <a:off x="1123425" y="2849879"/>
            <a:ext cx="7067400" cy="530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55600" algn="ctr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9D9D9"/>
              </a:buClr>
              <a:buSzPts val="2000"/>
              <a:buFont typeface="Bitter"/>
              <a:buChar char="■"/>
              <a:defRPr sz="2000" b="0" i="1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marL="914400" marR="0" lvl="1" indent="-355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Font typeface="Bitter"/>
              <a:buChar char="■"/>
              <a:defRPr sz="2000" b="0" i="1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marL="1371600" marR="0" lvl="2" indent="-355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Font typeface="Bitter"/>
              <a:buChar char="■"/>
              <a:defRPr sz="2000" b="0" i="1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marL="1828800" marR="0" lvl="3" indent="-355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000"/>
              <a:buFont typeface="Bitter"/>
              <a:buChar char="■"/>
              <a:defRPr sz="2000" b="0" i="1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marL="2286000" marR="0" lvl="4" indent="-355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itter"/>
              <a:buChar char="○"/>
              <a:defRPr sz="2000" b="0" i="1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marL="2743200" marR="0" lvl="5" indent="-355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itter"/>
              <a:buChar char="■"/>
              <a:defRPr sz="2000" b="0" i="1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marL="3200400" marR="0" lvl="6" indent="-355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itter"/>
              <a:buChar char="●"/>
              <a:defRPr sz="2000" b="0" i="1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marL="3657600" marR="0" lvl="7" indent="-355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itter"/>
              <a:buChar char="○"/>
              <a:defRPr sz="2000" b="0" i="1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marL="4114800" marR="0" lvl="8" indent="-3556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2000"/>
              <a:buFont typeface="Bitter"/>
              <a:buChar char="■"/>
              <a:defRPr sz="2000" b="0" i="1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pPr marL="101600" indent="0" algn="l">
              <a:buNone/>
            </a:pPr>
            <a:r>
              <a:rPr lang="en-US" i="0" dirty="0"/>
              <a:t>Text mining techniques </a:t>
            </a:r>
          </a:p>
          <a:p>
            <a:pPr marL="0" indent="0" algn="l">
              <a:buFont typeface="Bitter"/>
              <a:buNone/>
            </a:pPr>
            <a:endParaRPr lang="en-US" i="0" dirty="0"/>
          </a:p>
        </p:txBody>
      </p:sp>
      <p:grpSp>
        <p:nvGrpSpPr>
          <p:cNvPr id="28" name="Google Shape;432;p48">
            <a:extLst>
              <a:ext uri="{FF2B5EF4-FFF2-40B4-BE49-F238E27FC236}">
                <a16:creationId xmlns:a16="http://schemas.microsoft.com/office/drawing/2014/main" id="{2C342161-ED92-6645-AC25-7701F499B09B}"/>
              </a:ext>
            </a:extLst>
          </p:cNvPr>
          <p:cNvGrpSpPr/>
          <p:nvPr/>
        </p:nvGrpSpPr>
        <p:grpSpPr>
          <a:xfrm>
            <a:off x="1039977" y="2880394"/>
            <a:ext cx="143863" cy="162764"/>
            <a:chOff x="3918650" y="293075"/>
            <a:chExt cx="488500" cy="412478"/>
          </a:xfrm>
        </p:grpSpPr>
        <p:sp>
          <p:nvSpPr>
            <p:cNvPr id="29" name="Google Shape;433;p48">
              <a:extLst>
                <a:ext uri="{FF2B5EF4-FFF2-40B4-BE49-F238E27FC236}">
                  <a16:creationId xmlns:a16="http://schemas.microsoft.com/office/drawing/2014/main" id="{3151E82C-EA32-EA41-B42F-4D07E48802F5}"/>
                </a:ext>
              </a:extLst>
            </p:cNvPr>
            <p:cNvSpPr/>
            <p:nvPr/>
          </p:nvSpPr>
          <p:spPr>
            <a:xfrm>
              <a:off x="4085631" y="293378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0" name="Google Shape;434;p48">
              <a:extLst>
                <a:ext uri="{FF2B5EF4-FFF2-40B4-BE49-F238E27FC236}">
                  <a16:creationId xmlns:a16="http://schemas.microsoft.com/office/drawing/2014/main" id="{34EC7C4B-37DA-D24A-969E-DB7A7805394F}"/>
                </a:ext>
              </a:extLst>
            </p:cNvPr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31" name="Google Shape;435;p48">
              <a:extLst>
                <a:ext uri="{FF2B5EF4-FFF2-40B4-BE49-F238E27FC236}">
                  <a16:creationId xmlns:a16="http://schemas.microsoft.com/office/drawing/2014/main" id="{AF666FC6-A65B-BB48-999B-1727B3446929}"/>
                </a:ext>
              </a:extLst>
            </p:cNvPr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" name="Google Shape;440;p49"/>
          <p:cNvSpPr txBox="1">
            <a:spLocks noGrp="1"/>
          </p:cNvSpPr>
          <p:nvPr>
            <p:ph type="ctrTitle" idx="4294967295"/>
          </p:nvPr>
        </p:nvSpPr>
        <p:spPr>
          <a:xfrm>
            <a:off x="1750688" y="2033088"/>
            <a:ext cx="55866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 dirty="0"/>
              <a:t>THANK YOU!</a:t>
            </a:r>
            <a:endParaRPr sz="6000" b="1" dirty="0"/>
          </a:p>
        </p:txBody>
      </p:sp>
      <p:sp>
        <p:nvSpPr>
          <p:cNvPr id="442" name="Google Shape;442;p49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19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8"/>
          <p:cNvSpPr txBox="1">
            <a:spLocks noGrp="1"/>
          </p:cNvSpPr>
          <p:nvPr>
            <p:ph type="title"/>
          </p:nvPr>
        </p:nvSpPr>
        <p:spPr>
          <a:xfrm>
            <a:off x="13034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Overview</a:t>
            </a:r>
            <a:endParaRPr>
              <a:solidFill>
                <a:srgbClr val="666666"/>
              </a:solidFill>
            </a:endParaRPr>
          </a:p>
        </p:txBody>
      </p:sp>
      <p:grpSp>
        <p:nvGrpSpPr>
          <p:cNvPr id="162" name="Google Shape;162;p28"/>
          <p:cNvGrpSpPr/>
          <p:nvPr/>
        </p:nvGrpSpPr>
        <p:grpSpPr>
          <a:xfrm>
            <a:off x="790188" y="778013"/>
            <a:ext cx="312073" cy="312073"/>
            <a:chOff x="1922075" y="1629000"/>
            <a:chExt cx="437200" cy="437200"/>
          </a:xfrm>
        </p:grpSpPr>
        <p:sp>
          <p:nvSpPr>
            <p:cNvPr id="163" name="Google Shape;163;p28"/>
            <p:cNvSpPr/>
            <p:nvPr/>
          </p:nvSpPr>
          <p:spPr>
            <a:xfrm>
              <a:off x="2208425" y="1629000"/>
              <a:ext cx="150850" cy="150850"/>
            </a:xfrm>
            <a:custGeom>
              <a:avLst/>
              <a:gdLst/>
              <a:ahLst/>
              <a:cxnLst/>
              <a:rect l="l" t="t" r="r" b="b"/>
              <a:pathLst>
                <a:path w="6034" h="6034" extrusionOk="0">
                  <a:moveTo>
                    <a:pt x="2004" y="1"/>
                  </a:moveTo>
                  <a:lnTo>
                    <a:pt x="1881" y="25"/>
                  </a:lnTo>
                  <a:lnTo>
                    <a:pt x="1784" y="50"/>
                  </a:lnTo>
                  <a:lnTo>
                    <a:pt x="1686" y="98"/>
                  </a:lnTo>
                  <a:lnTo>
                    <a:pt x="1588" y="172"/>
                  </a:lnTo>
                  <a:lnTo>
                    <a:pt x="1" y="1784"/>
                  </a:lnTo>
                  <a:lnTo>
                    <a:pt x="4251" y="6033"/>
                  </a:lnTo>
                  <a:lnTo>
                    <a:pt x="5862" y="4446"/>
                  </a:lnTo>
                  <a:lnTo>
                    <a:pt x="5936" y="4348"/>
                  </a:lnTo>
                  <a:lnTo>
                    <a:pt x="5985" y="4250"/>
                  </a:lnTo>
                  <a:lnTo>
                    <a:pt x="6009" y="4153"/>
                  </a:lnTo>
                  <a:lnTo>
                    <a:pt x="6033" y="4031"/>
                  </a:lnTo>
                  <a:lnTo>
                    <a:pt x="6009" y="3933"/>
                  </a:lnTo>
                  <a:lnTo>
                    <a:pt x="5985" y="3811"/>
                  </a:lnTo>
                  <a:lnTo>
                    <a:pt x="5936" y="3713"/>
                  </a:lnTo>
                  <a:lnTo>
                    <a:pt x="5862" y="3615"/>
                  </a:lnTo>
                  <a:lnTo>
                    <a:pt x="2419" y="172"/>
                  </a:lnTo>
                  <a:lnTo>
                    <a:pt x="2321" y="98"/>
                  </a:lnTo>
                  <a:lnTo>
                    <a:pt x="2223" y="50"/>
                  </a:lnTo>
                  <a:lnTo>
                    <a:pt x="2101" y="25"/>
                  </a:lnTo>
                  <a:lnTo>
                    <a:pt x="2004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164" name="Google Shape;164;p28"/>
            <p:cNvSpPr/>
            <p:nvPr/>
          </p:nvSpPr>
          <p:spPr>
            <a:xfrm>
              <a:off x="1922075" y="1686400"/>
              <a:ext cx="379800" cy="379800"/>
            </a:xfrm>
            <a:custGeom>
              <a:avLst/>
              <a:gdLst/>
              <a:ahLst/>
              <a:cxnLst/>
              <a:rect l="l" t="t" r="r" b="b"/>
              <a:pathLst>
                <a:path w="15192" h="15192" extrusionOk="0">
                  <a:moveTo>
                    <a:pt x="1100" y="10527"/>
                  </a:moveTo>
                  <a:lnTo>
                    <a:pt x="4665" y="14093"/>
                  </a:lnTo>
                  <a:lnTo>
                    <a:pt x="4616" y="14117"/>
                  </a:lnTo>
                  <a:lnTo>
                    <a:pt x="1979" y="14508"/>
                  </a:lnTo>
                  <a:lnTo>
                    <a:pt x="684" y="13213"/>
                  </a:lnTo>
                  <a:lnTo>
                    <a:pt x="1075" y="10576"/>
                  </a:lnTo>
                  <a:lnTo>
                    <a:pt x="1100" y="10527"/>
                  </a:lnTo>
                  <a:close/>
                  <a:moveTo>
                    <a:pt x="10918" y="1"/>
                  </a:moveTo>
                  <a:lnTo>
                    <a:pt x="758" y="10185"/>
                  </a:lnTo>
                  <a:lnTo>
                    <a:pt x="684" y="10258"/>
                  </a:lnTo>
                  <a:lnTo>
                    <a:pt x="636" y="10332"/>
                  </a:lnTo>
                  <a:lnTo>
                    <a:pt x="611" y="10405"/>
                  </a:lnTo>
                  <a:lnTo>
                    <a:pt x="587" y="10502"/>
                  </a:lnTo>
                  <a:lnTo>
                    <a:pt x="1" y="14532"/>
                  </a:lnTo>
                  <a:lnTo>
                    <a:pt x="1" y="14654"/>
                  </a:lnTo>
                  <a:lnTo>
                    <a:pt x="25" y="14801"/>
                  </a:lnTo>
                  <a:lnTo>
                    <a:pt x="98" y="14923"/>
                  </a:lnTo>
                  <a:lnTo>
                    <a:pt x="171" y="15021"/>
                  </a:lnTo>
                  <a:lnTo>
                    <a:pt x="269" y="15094"/>
                  </a:lnTo>
                  <a:lnTo>
                    <a:pt x="367" y="15143"/>
                  </a:lnTo>
                  <a:lnTo>
                    <a:pt x="465" y="15167"/>
                  </a:lnTo>
                  <a:lnTo>
                    <a:pt x="587" y="15192"/>
                  </a:lnTo>
                  <a:lnTo>
                    <a:pt x="660" y="15192"/>
                  </a:lnTo>
                  <a:lnTo>
                    <a:pt x="4690" y="14606"/>
                  </a:lnTo>
                  <a:lnTo>
                    <a:pt x="4861" y="14557"/>
                  </a:lnTo>
                  <a:lnTo>
                    <a:pt x="4934" y="14508"/>
                  </a:lnTo>
                  <a:lnTo>
                    <a:pt x="5007" y="14435"/>
                  </a:lnTo>
                  <a:lnTo>
                    <a:pt x="15192" y="4275"/>
                  </a:lnTo>
                  <a:lnTo>
                    <a:pt x="13970" y="3053"/>
                  </a:lnTo>
                  <a:lnTo>
                    <a:pt x="4152" y="12872"/>
                  </a:lnTo>
                  <a:lnTo>
                    <a:pt x="3810" y="12530"/>
                  </a:lnTo>
                  <a:lnTo>
                    <a:pt x="13629" y="2712"/>
                  </a:lnTo>
                  <a:lnTo>
                    <a:pt x="12481" y="1564"/>
                  </a:lnTo>
                  <a:lnTo>
                    <a:pt x="2663" y="11382"/>
                  </a:lnTo>
                  <a:lnTo>
                    <a:pt x="2321" y="11040"/>
                  </a:lnTo>
                  <a:lnTo>
                    <a:pt x="12139" y="1222"/>
                  </a:lnTo>
                  <a:lnTo>
                    <a:pt x="10918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sp>
        <p:nvSpPr>
          <p:cNvPr id="165" name="Google Shape;165;p28"/>
          <p:cNvSpPr txBox="1"/>
          <p:nvPr/>
        </p:nvSpPr>
        <p:spPr>
          <a:xfrm>
            <a:off x="1379650" y="1578150"/>
            <a:ext cx="6585900" cy="278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60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AutoNum type="arabicPeriod"/>
            </a:pPr>
            <a:r>
              <a:rPr lang="en" sz="1800" b="1" dirty="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rPr>
              <a:t>Overview of Problem</a:t>
            </a:r>
            <a:endParaRPr sz="1800" b="1" dirty="0">
              <a:solidFill>
                <a:srgbClr val="434343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AutoNum type="arabicPeriod"/>
            </a:pPr>
            <a:r>
              <a:rPr lang="en" sz="1800" b="1" dirty="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rPr>
              <a:t>Data </a:t>
            </a:r>
            <a:r>
              <a:rPr lang="en-US" sz="1800" b="1" dirty="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rPr>
              <a:t>Pre-processing</a:t>
            </a:r>
            <a:endParaRPr sz="1800" b="1" dirty="0">
              <a:solidFill>
                <a:srgbClr val="434343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AutoNum type="arabicPeriod"/>
            </a:pPr>
            <a:r>
              <a:rPr lang="en" sz="1800" b="1" dirty="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rPr>
              <a:t>Model Results</a:t>
            </a:r>
            <a:endParaRPr sz="1800" b="1" dirty="0">
              <a:solidFill>
                <a:srgbClr val="434343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AutoNum type="arabicPeriod"/>
            </a:pPr>
            <a:r>
              <a:rPr lang="en" sz="1800" b="1" dirty="0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rPr>
              <a:t>Conclusion</a:t>
            </a:r>
            <a:endParaRPr sz="1800" b="1" dirty="0">
              <a:solidFill>
                <a:srgbClr val="434343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100" dirty="0">
              <a:solidFill>
                <a:srgbClr val="434343"/>
              </a:solidFill>
              <a:latin typeface="Bitter"/>
              <a:ea typeface="Bitter"/>
              <a:cs typeface="Bitter"/>
              <a:sym typeface="Bitter"/>
            </a:endParaRP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1100" dirty="0">
              <a:solidFill>
                <a:srgbClr val="434343"/>
              </a:solidFill>
              <a:latin typeface="Bitter"/>
              <a:ea typeface="Bitter"/>
              <a:cs typeface="Bitter"/>
              <a:sym typeface="Bitter"/>
            </a:endParaRPr>
          </a:p>
        </p:txBody>
      </p:sp>
      <p:sp>
        <p:nvSpPr>
          <p:cNvPr id="166" name="Google Shape;166;p28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pic>
        <p:nvPicPr>
          <p:cNvPr id="167" name="Google Shape;16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BE81238-E6BF-DC4E-8A00-5F41532FD176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9"/>
          <p:cNvSpPr txBox="1">
            <a:spLocks noGrp="1"/>
          </p:cNvSpPr>
          <p:nvPr>
            <p:ph type="ctrTitle"/>
          </p:nvPr>
        </p:nvSpPr>
        <p:spPr>
          <a:xfrm>
            <a:off x="2503150" y="1991850"/>
            <a:ext cx="5633400" cy="11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000000"/>
                </a:solidFill>
              </a:rPr>
              <a:t>Overview of Problem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173" name="Google Shape;173;p29"/>
          <p:cNvSpPr txBox="1">
            <a:spLocks noGrp="1"/>
          </p:cNvSpPr>
          <p:nvPr>
            <p:ph type="subTitle" idx="1"/>
          </p:nvPr>
        </p:nvSpPr>
        <p:spPr>
          <a:xfrm>
            <a:off x="597475" y="2066625"/>
            <a:ext cx="2054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Section</a:t>
            </a:r>
            <a:endParaRPr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1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74" name="Google Shape;174;p29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pic>
        <p:nvPicPr>
          <p:cNvPr id="175" name="Google Shape;175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EF62B2-4108-234B-A957-A1A853DE7F5B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30"/>
          <p:cNvSpPr txBox="1">
            <a:spLocks noGrp="1"/>
          </p:cNvSpPr>
          <p:nvPr>
            <p:ph type="title"/>
          </p:nvPr>
        </p:nvSpPr>
        <p:spPr>
          <a:xfrm>
            <a:off x="13796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30"/>
          <p:cNvSpPr txBox="1">
            <a:spLocks noGrp="1"/>
          </p:cNvSpPr>
          <p:nvPr>
            <p:ph type="body" idx="2"/>
          </p:nvPr>
        </p:nvSpPr>
        <p:spPr>
          <a:xfrm>
            <a:off x="4988461" y="1538075"/>
            <a:ext cx="3232200" cy="276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183" name="Google Shape;183;p30"/>
          <p:cNvGrpSpPr/>
          <p:nvPr/>
        </p:nvGrpSpPr>
        <p:grpSpPr>
          <a:xfrm>
            <a:off x="763288" y="781185"/>
            <a:ext cx="348691" cy="294639"/>
            <a:chOff x="3918650" y="293075"/>
            <a:chExt cx="488500" cy="412775"/>
          </a:xfrm>
        </p:grpSpPr>
        <p:sp>
          <p:nvSpPr>
            <p:cNvPr id="184" name="Google Shape;184;p30"/>
            <p:cNvSpPr/>
            <p:nvPr/>
          </p:nvSpPr>
          <p:spPr>
            <a:xfrm>
              <a:off x="4085350" y="293675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185" name="Google Shape;185;p30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99999"/>
                </a:solidFill>
              </a:endParaRPr>
            </a:p>
          </p:txBody>
        </p:sp>
        <p:sp>
          <p:nvSpPr>
            <p:cNvPr id="186" name="Google Shape;186;p30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D9D9D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999999"/>
                </a:solidFill>
              </a:endParaRPr>
            </a:p>
          </p:txBody>
        </p:sp>
      </p:grpSp>
      <p:sp>
        <p:nvSpPr>
          <p:cNvPr id="187" name="Google Shape;187;p30"/>
          <p:cNvSpPr/>
          <p:nvPr/>
        </p:nvSpPr>
        <p:spPr>
          <a:xfrm>
            <a:off x="-101250" y="0"/>
            <a:ext cx="9346500" cy="5263500"/>
          </a:xfrm>
          <a:prstGeom prst="rect">
            <a:avLst/>
          </a:prstGeom>
          <a:solidFill>
            <a:srgbClr val="FFFFFF"/>
          </a:solidFill>
          <a:ln w="9525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88" name="Google Shape;188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8100" y="-76200"/>
            <a:ext cx="3734651" cy="2573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89" name="Google Shape;189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18100" y="2420887"/>
            <a:ext cx="3734648" cy="2884562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0"/>
          <p:cNvSpPr txBox="1"/>
          <p:nvPr/>
        </p:nvSpPr>
        <p:spPr>
          <a:xfrm>
            <a:off x="5015050" y="323975"/>
            <a:ext cx="3899700" cy="262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dirty="0"/>
              <a:t>Try to answer…</a:t>
            </a:r>
            <a:endParaRPr sz="1800" dirty="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  <a:p>
            <a:pPr marL="457200" lvl="0" indent="-342900" algn="just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-US" sz="1800" dirty="0">
                <a:solidFill>
                  <a:schemeClr val="dk1"/>
                </a:solidFill>
              </a:rPr>
              <a:t>What are potential variables correlated with ratings?</a:t>
            </a:r>
            <a:endParaRPr sz="1800" dirty="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 dirty="0"/>
              <a:t>How well can we predict the rating by a customer?</a:t>
            </a:r>
            <a:endParaRPr sz="1800" dirty="0"/>
          </a:p>
        </p:txBody>
      </p:sp>
      <p:cxnSp>
        <p:nvCxnSpPr>
          <p:cNvPr id="191" name="Google Shape;191;p30"/>
          <p:cNvCxnSpPr/>
          <p:nvPr/>
        </p:nvCxnSpPr>
        <p:spPr>
          <a:xfrm>
            <a:off x="5015050" y="476975"/>
            <a:ext cx="0" cy="38040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2" name="Google Shape;192;p30"/>
          <p:cNvCxnSpPr/>
          <p:nvPr/>
        </p:nvCxnSpPr>
        <p:spPr>
          <a:xfrm>
            <a:off x="4863325" y="723200"/>
            <a:ext cx="1641000" cy="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93" name="Google Shape;193;p30"/>
          <p:cNvSpPr txBox="1"/>
          <p:nvPr/>
        </p:nvSpPr>
        <p:spPr>
          <a:xfrm>
            <a:off x="5064650" y="2971925"/>
            <a:ext cx="3652500" cy="217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Business value…</a:t>
            </a:r>
            <a:endParaRPr sz="1800"/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Restaurants</a:t>
            </a:r>
            <a:endParaRPr sz="1800"/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800"/>
              <a:t>Yelp</a:t>
            </a:r>
            <a:endParaRPr sz="1800"/>
          </a:p>
        </p:txBody>
      </p:sp>
      <p:cxnSp>
        <p:nvCxnSpPr>
          <p:cNvPr id="194" name="Google Shape;194;p30"/>
          <p:cNvCxnSpPr/>
          <p:nvPr/>
        </p:nvCxnSpPr>
        <p:spPr>
          <a:xfrm>
            <a:off x="4912250" y="3371150"/>
            <a:ext cx="1641000" cy="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95" name="Google Shape;195;p30"/>
          <p:cNvCxnSpPr/>
          <p:nvPr/>
        </p:nvCxnSpPr>
        <p:spPr>
          <a:xfrm>
            <a:off x="5015050" y="3094875"/>
            <a:ext cx="0" cy="380400"/>
          </a:xfrm>
          <a:prstGeom prst="straightConnector1">
            <a:avLst/>
          </a:prstGeom>
          <a:noFill/>
          <a:ln w="28575" cap="flat" cmpd="sng">
            <a:solidFill>
              <a:srgbClr val="CC0000"/>
            </a:solidFill>
            <a:prstDash val="solid"/>
            <a:round/>
            <a:headEnd type="none" w="med" len="med"/>
            <a:tailEnd type="none" w="med" len="med"/>
          </a:ln>
        </p:spPr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Tm="5326">
        <p:fade/>
      </p:transition>
    </mc:Choice>
    <mc:Fallback>
      <p:transition advTm="5326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1"/>
          <p:cNvSpPr txBox="1">
            <a:spLocks noGrp="1"/>
          </p:cNvSpPr>
          <p:nvPr>
            <p:ph type="ctrTitle"/>
          </p:nvPr>
        </p:nvSpPr>
        <p:spPr>
          <a:xfrm>
            <a:off x="2503150" y="1991850"/>
            <a:ext cx="5633400" cy="11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dirty="0">
                <a:solidFill>
                  <a:srgbClr val="000000"/>
                </a:solidFill>
              </a:rPr>
              <a:t>Data Pre-processing</a:t>
            </a:r>
            <a:endParaRPr dirty="0">
              <a:solidFill>
                <a:srgbClr val="000000"/>
              </a:solidFill>
            </a:endParaRPr>
          </a:p>
        </p:txBody>
      </p:sp>
      <p:sp>
        <p:nvSpPr>
          <p:cNvPr id="201" name="Google Shape;201;p31"/>
          <p:cNvSpPr txBox="1">
            <a:spLocks noGrp="1"/>
          </p:cNvSpPr>
          <p:nvPr>
            <p:ph type="subTitle" idx="1"/>
          </p:nvPr>
        </p:nvSpPr>
        <p:spPr>
          <a:xfrm>
            <a:off x="867300" y="2068050"/>
            <a:ext cx="1472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Section</a:t>
            </a:r>
            <a:endParaRPr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2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02" name="Google Shape;202;p31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203" name="Google Shape;203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6367655C-9186-6740-823C-E00A222F7F47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Tm="2734">
        <p:fade/>
      </p:transition>
    </mc:Choice>
    <mc:Fallback>
      <p:transition advTm="2734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2"/>
          <p:cNvSpPr txBox="1">
            <a:spLocks noGrp="1"/>
          </p:cNvSpPr>
          <p:nvPr>
            <p:ph type="ctrTitle" idx="4294967295"/>
          </p:nvPr>
        </p:nvSpPr>
        <p:spPr>
          <a:xfrm>
            <a:off x="1661475" y="1257600"/>
            <a:ext cx="68730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31,693</a:t>
            </a:r>
            <a:endParaRPr sz="3600" b="1" dirty="0"/>
          </a:p>
        </p:txBody>
      </p:sp>
      <p:sp>
        <p:nvSpPr>
          <p:cNvPr id="209" name="Google Shape;209;p32"/>
          <p:cNvSpPr txBox="1">
            <a:spLocks noGrp="1"/>
          </p:cNvSpPr>
          <p:nvPr>
            <p:ph type="subTitle" idx="4294967295"/>
          </p:nvPr>
        </p:nvSpPr>
        <p:spPr>
          <a:xfrm>
            <a:off x="1661475" y="1868508"/>
            <a:ext cx="68730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samples</a:t>
            </a:r>
            <a:endParaRPr sz="1600" dirty="0"/>
          </a:p>
        </p:txBody>
      </p:sp>
      <p:sp>
        <p:nvSpPr>
          <p:cNvPr id="210" name="Google Shape;210;p32"/>
          <p:cNvSpPr txBox="1">
            <a:spLocks noGrp="1"/>
          </p:cNvSpPr>
          <p:nvPr>
            <p:ph type="ctrTitle" idx="4294967295"/>
          </p:nvPr>
        </p:nvSpPr>
        <p:spPr>
          <a:xfrm>
            <a:off x="1661475" y="3581693"/>
            <a:ext cx="68730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14,893</a:t>
            </a:r>
            <a:endParaRPr sz="3600" b="1" dirty="0"/>
          </a:p>
        </p:txBody>
      </p:sp>
      <p:sp>
        <p:nvSpPr>
          <p:cNvPr id="211" name="Google Shape;211;p32"/>
          <p:cNvSpPr txBox="1">
            <a:spLocks noGrp="1"/>
          </p:cNvSpPr>
          <p:nvPr>
            <p:ph type="subTitle" idx="4294967295"/>
          </p:nvPr>
        </p:nvSpPr>
        <p:spPr>
          <a:xfrm>
            <a:off x="1661475" y="4192601"/>
            <a:ext cx="68730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Customers</a:t>
            </a:r>
            <a:endParaRPr sz="1600" dirty="0"/>
          </a:p>
        </p:txBody>
      </p:sp>
      <p:sp>
        <p:nvSpPr>
          <p:cNvPr id="212" name="Google Shape;212;p32"/>
          <p:cNvSpPr txBox="1">
            <a:spLocks noGrp="1"/>
          </p:cNvSpPr>
          <p:nvPr>
            <p:ph type="ctrTitle" idx="4294967295"/>
          </p:nvPr>
        </p:nvSpPr>
        <p:spPr>
          <a:xfrm>
            <a:off x="1661475" y="2419647"/>
            <a:ext cx="68730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/>
              <a:t>4,362</a:t>
            </a:r>
            <a:endParaRPr sz="3600" b="1" dirty="0"/>
          </a:p>
        </p:txBody>
      </p:sp>
      <p:sp>
        <p:nvSpPr>
          <p:cNvPr id="213" name="Google Shape;213;p32"/>
          <p:cNvSpPr txBox="1">
            <a:spLocks noGrp="1"/>
          </p:cNvSpPr>
          <p:nvPr>
            <p:ph type="subTitle" idx="4294967295"/>
          </p:nvPr>
        </p:nvSpPr>
        <p:spPr>
          <a:xfrm>
            <a:off x="1661475" y="3030555"/>
            <a:ext cx="68730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Restaurants</a:t>
            </a:r>
            <a:endParaRPr sz="1600" dirty="0"/>
          </a:p>
        </p:txBody>
      </p:sp>
      <p:sp>
        <p:nvSpPr>
          <p:cNvPr id="214" name="Google Shape;214;p32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215" name="Google Shape;215;p32"/>
          <p:cNvGrpSpPr/>
          <p:nvPr/>
        </p:nvGrpSpPr>
        <p:grpSpPr>
          <a:xfrm>
            <a:off x="741781" y="757982"/>
            <a:ext cx="391679" cy="330395"/>
            <a:chOff x="3918650" y="293075"/>
            <a:chExt cx="488500" cy="412478"/>
          </a:xfrm>
        </p:grpSpPr>
        <p:sp>
          <p:nvSpPr>
            <p:cNvPr id="216" name="Google Shape;216;p32"/>
            <p:cNvSpPr/>
            <p:nvPr/>
          </p:nvSpPr>
          <p:spPr>
            <a:xfrm>
              <a:off x="4085631" y="293378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17" name="Google Shape;217;p32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18" name="Google Shape;218;p32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pic>
        <p:nvPicPr>
          <p:cNvPr id="219" name="Google Shape;219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20" name="Google Shape;220;p32"/>
          <p:cNvSpPr txBox="1">
            <a:spLocks noGrp="1"/>
          </p:cNvSpPr>
          <p:nvPr>
            <p:ph type="title" idx="4294967295"/>
          </p:nvPr>
        </p:nvSpPr>
        <p:spPr>
          <a:xfrm>
            <a:off x="13034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</a:rPr>
              <a:t>Yelp Dataset 2013 Sample</a:t>
            </a:r>
            <a:endParaRPr dirty="0">
              <a:solidFill>
                <a:srgbClr val="666666"/>
              </a:solidFill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102D7A6-95A5-6443-A8E9-185EA218F5D5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  <p:pic>
        <p:nvPicPr>
          <p:cNvPr id="1026" name="Picture 2" descr="https://lh3.googleusercontent.com/YEt5H82gDv2-saOIbI_AoScKan25oqQJqaWlXEoMpDAvYPOu67m7UeHefNSNzbPzHOUrp89xxRgiWyk7dMIcjKDi9QnuAvkT5Lg20HxkjTBvVenZZ6yPD1ne28uOQHXGXHB6et11">
            <a:extLst>
              <a:ext uri="{FF2B5EF4-FFF2-40B4-BE49-F238E27FC236}">
                <a16:creationId xmlns:a16="http://schemas.microsoft.com/office/drawing/2014/main" id="{36F271D4-654E-414F-82D5-7807A14E3A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79448" y="813629"/>
            <a:ext cx="309880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9E2E840-B7D2-5748-8B40-8474EE4C241B}"/>
              </a:ext>
            </a:extLst>
          </p:cNvPr>
          <p:cNvSpPr txBox="1"/>
          <p:nvPr/>
        </p:nvSpPr>
        <p:spPr>
          <a:xfrm>
            <a:off x="5595730" y="4029143"/>
            <a:ext cx="235557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Distribution of review stars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Tm="2438">
        <p:fade/>
      </p:transition>
    </mc:Choice>
    <mc:Fallback>
      <p:transition advTm="2438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365905-3A57-2E4D-A520-E841D4516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" dirty="0">
                <a:solidFill>
                  <a:srgbClr val="666666"/>
                </a:solidFill>
              </a:rPr>
              <a:t>Feature Selection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56BA0C-FEB1-264C-80EE-186BBBE89C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75667" y="1502274"/>
            <a:ext cx="7733074" cy="2804400"/>
          </a:xfrm>
        </p:spPr>
        <p:txBody>
          <a:bodyPr/>
          <a:lstStyle/>
          <a:p>
            <a:r>
              <a:rPr lang="en-US" sz="1600" dirty="0"/>
              <a:t>Related to the review: </a:t>
            </a:r>
          </a:p>
          <a:p>
            <a:r>
              <a:rPr lang="en-US" sz="1600" dirty="0"/>
              <a:t>text, </a:t>
            </a:r>
            <a:r>
              <a:rPr lang="en-US" sz="1600" dirty="0" err="1"/>
              <a:t>vote.funny</a:t>
            </a:r>
            <a:r>
              <a:rPr lang="en-US" sz="1600" dirty="0"/>
              <a:t>, </a:t>
            </a:r>
            <a:r>
              <a:rPr lang="en-US" sz="1600" dirty="0" err="1"/>
              <a:t>vote.cool</a:t>
            </a:r>
            <a:r>
              <a:rPr lang="en-US" sz="1600" dirty="0"/>
              <a:t>, </a:t>
            </a:r>
            <a:r>
              <a:rPr lang="en-US" sz="1600" dirty="0" err="1"/>
              <a:t>vote.useful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Related to the customer: </a:t>
            </a:r>
          </a:p>
          <a:p>
            <a:r>
              <a:rPr lang="en-US" sz="1600" dirty="0"/>
              <a:t>funny, cool, useful, </a:t>
            </a:r>
            <a:r>
              <a:rPr lang="en-US" sz="1600" dirty="0" err="1"/>
              <a:t>review.count</a:t>
            </a:r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Related to the restaurant: </a:t>
            </a:r>
          </a:p>
          <a:p>
            <a:r>
              <a:rPr lang="en-US" sz="1600" dirty="0"/>
              <a:t>city, category, review number</a:t>
            </a:r>
          </a:p>
          <a:p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C29A1E-F170-0348-8EF7-AB1B73AA90A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7</a:t>
            </a:fld>
            <a:endParaRPr lang="en"/>
          </a:p>
        </p:txBody>
      </p:sp>
      <p:grpSp>
        <p:nvGrpSpPr>
          <p:cNvPr id="5" name="Google Shape;215;p32">
            <a:extLst>
              <a:ext uri="{FF2B5EF4-FFF2-40B4-BE49-F238E27FC236}">
                <a16:creationId xmlns:a16="http://schemas.microsoft.com/office/drawing/2014/main" id="{12DA2156-A0C0-E843-B6FC-26E759011206}"/>
              </a:ext>
            </a:extLst>
          </p:cNvPr>
          <p:cNvGrpSpPr/>
          <p:nvPr/>
        </p:nvGrpSpPr>
        <p:grpSpPr>
          <a:xfrm>
            <a:off x="741781" y="757982"/>
            <a:ext cx="391679" cy="330395"/>
            <a:chOff x="3918650" y="293075"/>
            <a:chExt cx="488500" cy="412478"/>
          </a:xfrm>
        </p:grpSpPr>
        <p:sp>
          <p:nvSpPr>
            <p:cNvPr id="6" name="Google Shape;216;p32">
              <a:extLst>
                <a:ext uri="{FF2B5EF4-FFF2-40B4-BE49-F238E27FC236}">
                  <a16:creationId xmlns:a16="http://schemas.microsoft.com/office/drawing/2014/main" id="{E98DA93A-B186-CE44-B380-C136C076C6DA}"/>
                </a:ext>
              </a:extLst>
            </p:cNvPr>
            <p:cNvSpPr/>
            <p:nvPr/>
          </p:nvSpPr>
          <p:spPr>
            <a:xfrm>
              <a:off x="4085631" y="293378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7" name="Google Shape;217;p32">
              <a:extLst>
                <a:ext uri="{FF2B5EF4-FFF2-40B4-BE49-F238E27FC236}">
                  <a16:creationId xmlns:a16="http://schemas.microsoft.com/office/drawing/2014/main" id="{32CEE6F5-EC03-6346-8C5A-88238E24EB7A}"/>
                </a:ext>
              </a:extLst>
            </p:cNvPr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8" name="Google Shape;218;p32">
              <a:extLst>
                <a:ext uri="{FF2B5EF4-FFF2-40B4-BE49-F238E27FC236}">
                  <a16:creationId xmlns:a16="http://schemas.microsoft.com/office/drawing/2014/main" id="{33F16BE1-45E9-A344-9993-746EAE7D1274}"/>
                </a:ext>
              </a:extLst>
            </p:cNvPr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pic>
        <p:nvPicPr>
          <p:cNvPr id="9" name="Google Shape;219;p32">
            <a:extLst>
              <a:ext uri="{FF2B5EF4-FFF2-40B4-BE49-F238E27FC236}">
                <a16:creationId xmlns:a16="http://schemas.microsoft.com/office/drawing/2014/main" id="{D7A39CEF-7BE4-F64D-A145-8CC977A145DD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ABBB10B9-0FF0-C243-B10E-312DD1D078E8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</p:spTree>
    <p:extLst>
      <p:ext uri="{BB962C8B-B14F-4D97-AF65-F5344CB8AC3E}">
        <p14:creationId xmlns:p14="http://schemas.microsoft.com/office/powerpoint/2010/main" val="203069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400" advTm="4164">
        <p:fade/>
      </p:transition>
    </mc:Choice>
    <mc:Fallback>
      <p:transition advTm="4164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33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grpSp>
        <p:nvGrpSpPr>
          <p:cNvPr id="227" name="Google Shape;227;p33"/>
          <p:cNvGrpSpPr/>
          <p:nvPr/>
        </p:nvGrpSpPr>
        <p:grpSpPr>
          <a:xfrm>
            <a:off x="741781" y="757982"/>
            <a:ext cx="391679" cy="330395"/>
            <a:chOff x="3918650" y="293075"/>
            <a:chExt cx="488500" cy="412478"/>
          </a:xfrm>
        </p:grpSpPr>
        <p:sp>
          <p:nvSpPr>
            <p:cNvPr id="228" name="Google Shape;228;p33"/>
            <p:cNvSpPr/>
            <p:nvPr/>
          </p:nvSpPr>
          <p:spPr>
            <a:xfrm>
              <a:off x="4085631" y="293378"/>
              <a:ext cx="154500" cy="412175"/>
            </a:xfrm>
            <a:custGeom>
              <a:avLst/>
              <a:gdLst/>
              <a:ahLst/>
              <a:cxnLst/>
              <a:rect l="l" t="t" r="r" b="b"/>
              <a:pathLst>
                <a:path w="6180" h="16487" extrusionOk="0">
                  <a:moveTo>
                    <a:pt x="709" y="5496"/>
                  </a:moveTo>
                  <a:lnTo>
                    <a:pt x="806" y="5520"/>
                  </a:lnTo>
                  <a:lnTo>
                    <a:pt x="1050" y="5667"/>
                  </a:lnTo>
                  <a:lnTo>
                    <a:pt x="1270" y="5813"/>
                  </a:lnTo>
                  <a:lnTo>
                    <a:pt x="1344" y="5886"/>
                  </a:lnTo>
                  <a:lnTo>
                    <a:pt x="1368" y="5984"/>
                  </a:lnTo>
                  <a:lnTo>
                    <a:pt x="1344" y="6082"/>
                  </a:lnTo>
                  <a:lnTo>
                    <a:pt x="1319" y="6155"/>
                  </a:lnTo>
                  <a:lnTo>
                    <a:pt x="1221" y="6228"/>
                  </a:lnTo>
                  <a:lnTo>
                    <a:pt x="1124" y="6253"/>
                  </a:lnTo>
                  <a:lnTo>
                    <a:pt x="1050" y="6228"/>
                  </a:lnTo>
                  <a:lnTo>
                    <a:pt x="977" y="6204"/>
                  </a:lnTo>
                  <a:lnTo>
                    <a:pt x="782" y="6082"/>
                  </a:lnTo>
                  <a:lnTo>
                    <a:pt x="586" y="5960"/>
                  </a:lnTo>
                  <a:lnTo>
                    <a:pt x="513" y="5911"/>
                  </a:lnTo>
                  <a:lnTo>
                    <a:pt x="464" y="5838"/>
                  </a:lnTo>
                  <a:lnTo>
                    <a:pt x="464" y="5740"/>
                  </a:lnTo>
                  <a:lnTo>
                    <a:pt x="489" y="5642"/>
                  </a:lnTo>
                  <a:lnTo>
                    <a:pt x="538" y="5569"/>
                  </a:lnTo>
                  <a:lnTo>
                    <a:pt x="611" y="5520"/>
                  </a:lnTo>
                  <a:lnTo>
                    <a:pt x="709" y="5496"/>
                  </a:lnTo>
                  <a:close/>
                  <a:moveTo>
                    <a:pt x="1685" y="6351"/>
                  </a:moveTo>
                  <a:lnTo>
                    <a:pt x="1783" y="6375"/>
                  </a:lnTo>
                  <a:lnTo>
                    <a:pt x="1856" y="6448"/>
                  </a:lnTo>
                  <a:lnTo>
                    <a:pt x="2003" y="6668"/>
                  </a:lnTo>
                  <a:lnTo>
                    <a:pt x="2125" y="6888"/>
                  </a:lnTo>
                  <a:lnTo>
                    <a:pt x="2150" y="6986"/>
                  </a:lnTo>
                  <a:lnTo>
                    <a:pt x="2150" y="7083"/>
                  </a:lnTo>
                  <a:lnTo>
                    <a:pt x="2101" y="7156"/>
                  </a:lnTo>
                  <a:lnTo>
                    <a:pt x="2027" y="7230"/>
                  </a:lnTo>
                  <a:lnTo>
                    <a:pt x="1979" y="7254"/>
                  </a:lnTo>
                  <a:lnTo>
                    <a:pt x="1856" y="7254"/>
                  </a:lnTo>
                  <a:lnTo>
                    <a:pt x="1783" y="7230"/>
                  </a:lnTo>
                  <a:lnTo>
                    <a:pt x="1734" y="7181"/>
                  </a:lnTo>
                  <a:lnTo>
                    <a:pt x="1685" y="7132"/>
                  </a:lnTo>
                  <a:lnTo>
                    <a:pt x="1441" y="6741"/>
                  </a:lnTo>
                  <a:lnTo>
                    <a:pt x="1417" y="6644"/>
                  </a:lnTo>
                  <a:lnTo>
                    <a:pt x="1417" y="6546"/>
                  </a:lnTo>
                  <a:lnTo>
                    <a:pt x="1441" y="6448"/>
                  </a:lnTo>
                  <a:lnTo>
                    <a:pt x="1515" y="6399"/>
                  </a:lnTo>
                  <a:lnTo>
                    <a:pt x="1612" y="6351"/>
                  </a:lnTo>
                  <a:close/>
                  <a:moveTo>
                    <a:pt x="2247" y="7498"/>
                  </a:moveTo>
                  <a:lnTo>
                    <a:pt x="2345" y="7523"/>
                  </a:lnTo>
                  <a:lnTo>
                    <a:pt x="2418" y="7572"/>
                  </a:lnTo>
                  <a:lnTo>
                    <a:pt x="2467" y="7645"/>
                  </a:lnTo>
                  <a:lnTo>
                    <a:pt x="2662" y="8109"/>
                  </a:lnTo>
                  <a:lnTo>
                    <a:pt x="2662" y="8207"/>
                  </a:lnTo>
                  <a:lnTo>
                    <a:pt x="2638" y="8304"/>
                  </a:lnTo>
                  <a:lnTo>
                    <a:pt x="2589" y="8378"/>
                  </a:lnTo>
                  <a:lnTo>
                    <a:pt x="2516" y="8426"/>
                  </a:lnTo>
                  <a:lnTo>
                    <a:pt x="2418" y="8451"/>
                  </a:lnTo>
                  <a:lnTo>
                    <a:pt x="2345" y="8426"/>
                  </a:lnTo>
                  <a:lnTo>
                    <a:pt x="2272" y="8402"/>
                  </a:lnTo>
                  <a:lnTo>
                    <a:pt x="2223" y="8353"/>
                  </a:lnTo>
                  <a:lnTo>
                    <a:pt x="2198" y="8280"/>
                  </a:lnTo>
                  <a:lnTo>
                    <a:pt x="2027" y="7840"/>
                  </a:lnTo>
                  <a:lnTo>
                    <a:pt x="2003" y="7743"/>
                  </a:lnTo>
                  <a:lnTo>
                    <a:pt x="2027" y="7645"/>
                  </a:lnTo>
                  <a:lnTo>
                    <a:pt x="2076" y="7572"/>
                  </a:lnTo>
                  <a:lnTo>
                    <a:pt x="2150" y="7523"/>
                  </a:lnTo>
                  <a:lnTo>
                    <a:pt x="2247" y="7498"/>
                  </a:lnTo>
                  <a:close/>
                  <a:moveTo>
                    <a:pt x="2711" y="8720"/>
                  </a:moveTo>
                  <a:lnTo>
                    <a:pt x="2785" y="8744"/>
                  </a:lnTo>
                  <a:lnTo>
                    <a:pt x="2858" y="8793"/>
                  </a:lnTo>
                  <a:lnTo>
                    <a:pt x="2907" y="8866"/>
                  </a:lnTo>
                  <a:lnTo>
                    <a:pt x="3078" y="9355"/>
                  </a:lnTo>
                  <a:lnTo>
                    <a:pt x="3102" y="9452"/>
                  </a:lnTo>
                  <a:lnTo>
                    <a:pt x="3078" y="9526"/>
                  </a:lnTo>
                  <a:lnTo>
                    <a:pt x="3004" y="9599"/>
                  </a:lnTo>
                  <a:lnTo>
                    <a:pt x="2931" y="9648"/>
                  </a:lnTo>
                  <a:lnTo>
                    <a:pt x="2858" y="9672"/>
                  </a:lnTo>
                  <a:lnTo>
                    <a:pt x="2785" y="9672"/>
                  </a:lnTo>
                  <a:lnTo>
                    <a:pt x="2711" y="9623"/>
                  </a:lnTo>
                  <a:lnTo>
                    <a:pt x="2662" y="9574"/>
                  </a:lnTo>
                  <a:lnTo>
                    <a:pt x="2614" y="9501"/>
                  </a:lnTo>
                  <a:lnTo>
                    <a:pt x="2467" y="9037"/>
                  </a:lnTo>
                  <a:lnTo>
                    <a:pt x="2443" y="8939"/>
                  </a:lnTo>
                  <a:lnTo>
                    <a:pt x="2467" y="8842"/>
                  </a:lnTo>
                  <a:lnTo>
                    <a:pt x="2516" y="8768"/>
                  </a:lnTo>
                  <a:lnTo>
                    <a:pt x="2614" y="8720"/>
                  </a:lnTo>
                  <a:close/>
                  <a:moveTo>
                    <a:pt x="3224" y="9941"/>
                  </a:moveTo>
                  <a:lnTo>
                    <a:pt x="3297" y="10014"/>
                  </a:lnTo>
                  <a:lnTo>
                    <a:pt x="3346" y="10087"/>
                  </a:lnTo>
                  <a:lnTo>
                    <a:pt x="3542" y="10527"/>
                  </a:lnTo>
                  <a:lnTo>
                    <a:pt x="3566" y="10625"/>
                  </a:lnTo>
                  <a:lnTo>
                    <a:pt x="3566" y="10722"/>
                  </a:lnTo>
                  <a:lnTo>
                    <a:pt x="3517" y="10796"/>
                  </a:lnTo>
                  <a:lnTo>
                    <a:pt x="3444" y="10844"/>
                  </a:lnTo>
                  <a:lnTo>
                    <a:pt x="3322" y="10869"/>
                  </a:lnTo>
                  <a:lnTo>
                    <a:pt x="3273" y="10869"/>
                  </a:lnTo>
                  <a:lnTo>
                    <a:pt x="3200" y="10844"/>
                  </a:lnTo>
                  <a:lnTo>
                    <a:pt x="3151" y="10796"/>
                  </a:lnTo>
                  <a:lnTo>
                    <a:pt x="3102" y="10747"/>
                  </a:lnTo>
                  <a:lnTo>
                    <a:pt x="2907" y="10258"/>
                  </a:lnTo>
                  <a:lnTo>
                    <a:pt x="2882" y="10161"/>
                  </a:lnTo>
                  <a:lnTo>
                    <a:pt x="2907" y="10087"/>
                  </a:lnTo>
                  <a:lnTo>
                    <a:pt x="2955" y="10014"/>
                  </a:lnTo>
                  <a:lnTo>
                    <a:pt x="3029" y="9941"/>
                  </a:lnTo>
                  <a:close/>
                  <a:moveTo>
                    <a:pt x="3761" y="11089"/>
                  </a:moveTo>
                  <a:lnTo>
                    <a:pt x="3835" y="11137"/>
                  </a:lnTo>
                  <a:lnTo>
                    <a:pt x="3908" y="11211"/>
                  </a:lnTo>
                  <a:lnTo>
                    <a:pt x="4177" y="11577"/>
                  </a:lnTo>
                  <a:lnTo>
                    <a:pt x="4225" y="11675"/>
                  </a:lnTo>
                  <a:lnTo>
                    <a:pt x="4250" y="11748"/>
                  </a:lnTo>
                  <a:lnTo>
                    <a:pt x="4201" y="11846"/>
                  </a:lnTo>
                  <a:lnTo>
                    <a:pt x="4152" y="11919"/>
                  </a:lnTo>
                  <a:lnTo>
                    <a:pt x="4079" y="11968"/>
                  </a:lnTo>
                  <a:lnTo>
                    <a:pt x="3884" y="11968"/>
                  </a:lnTo>
                  <a:lnTo>
                    <a:pt x="3810" y="11895"/>
                  </a:lnTo>
                  <a:lnTo>
                    <a:pt x="3664" y="11675"/>
                  </a:lnTo>
                  <a:lnTo>
                    <a:pt x="3493" y="11455"/>
                  </a:lnTo>
                  <a:lnTo>
                    <a:pt x="3468" y="11382"/>
                  </a:lnTo>
                  <a:lnTo>
                    <a:pt x="3468" y="11284"/>
                  </a:lnTo>
                  <a:lnTo>
                    <a:pt x="3517" y="11186"/>
                  </a:lnTo>
                  <a:lnTo>
                    <a:pt x="3566" y="11137"/>
                  </a:lnTo>
                  <a:lnTo>
                    <a:pt x="3664" y="11089"/>
                  </a:lnTo>
                  <a:close/>
                  <a:moveTo>
                    <a:pt x="4616" y="12041"/>
                  </a:moveTo>
                  <a:lnTo>
                    <a:pt x="4714" y="12090"/>
                  </a:lnTo>
                  <a:lnTo>
                    <a:pt x="4909" y="12212"/>
                  </a:lnTo>
                  <a:lnTo>
                    <a:pt x="5105" y="12334"/>
                  </a:lnTo>
                  <a:lnTo>
                    <a:pt x="5178" y="12383"/>
                  </a:lnTo>
                  <a:lnTo>
                    <a:pt x="5227" y="12481"/>
                  </a:lnTo>
                  <a:lnTo>
                    <a:pt x="5227" y="12554"/>
                  </a:lnTo>
                  <a:lnTo>
                    <a:pt x="5202" y="12652"/>
                  </a:lnTo>
                  <a:lnTo>
                    <a:pt x="5154" y="12725"/>
                  </a:lnTo>
                  <a:lnTo>
                    <a:pt x="5105" y="12749"/>
                  </a:lnTo>
                  <a:lnTo>
                    <a:pt x="5056" y="12774"/>
                  </a:lnTo>
                  <a:lnTo>
                    <a:pt x="4983" y="12798"/>
                  </a:lnTo>
                  <a:lnTo>
                    <a:pt x="4885" y="12774"/>
                  </a:lnTo>
                  <a:lnTo>
                    <a:pt x="4641" y="12627"/>
                  </a:lnTo>
                  <a:lnTo>
                    <a:pt x="4421" y="12481"/>
                  </a:lnTo>
                  <a:lnTo>
                    <a:pt x="4348" y="12407"/>
                  </a:lnTo>
                  <a:lnTo>
                    <a:pt x="4323" y="12310"/>
                  </a:lnTo>
                  <a:lnTo>
                    <a:pt x="4323" y="12236"/>
                  </a:lnTo>
                  <a:lnTo>
                    <a:pt x="4372" y="12139"/>
                  </a:lnTo>
                  <a:lnTo>
                    <a:pt x="4445" y="12066"/>
                  </a:lnTo>
                  <a:lnTo>
                    <a:pt x="4543" y="12041"/>
                  </a:lnTo>
                  <a:close/>
                  <a:moveTo>
                    <a:pt x="0" y="1"/>
                  </a:moveTo>
                  <a:lnTo>
                    <a:pt x="0" y="5325"/>
                  </a:lnTo>
                  <a:lnTo>
                    <a:pt x="74" y="5349"/>
                  </a:lnTo>
                  <a:lnTo>
                    <a:pt x="147" y="5422"/>
                  </a:lnTo>
                  <a:lnTo>
                    <a:pt x="171" y="5496"/>
                  </a:lnTo>
                  <a:lnTo>
                    <a:pt x="171" y="5569"/>
                  </a:lnTo>
                  <a:lnTo>
                    <a:pt x="171" y="5642"/>
                  </a:lnTo>
                  <a:lnTo>
                    <a:pt x="122" y="5716"/>
                  </a:lnTo>
                  <a:lnTo>
                    <a:pt x="74" y="5764"/>
                  </a:lnTo>
                  <a:lnTo>
                    <a:pt x="0" y="5789"/>
                  </a:lnTo>
                  <a:lnTo>
                    <a:pt x="0" y="13360"/>
                  </a:lnTo>
                  <a:lnTo>
                    <a:pt x="6179" y="16486"/>
                  </a:lnTo>
                  <a:lnTo>
                    <a:pt x="6179" y="13116"/>
                  </a:lnTo>
                  <a:lnTo>
                    <a:pt x="5935" y="13091"/>
                  </a:lnTo>
                  <a:lnTo>
                    <a:pt x="5691" y="13042"/>
                  </a:lnTo>
                  <a:lnTo>
                    <a:pt x="5593" y="12994"/>
                  </a:lnTo>
                  <a:lnTo>
                    <a:pt x="5520" y="12945"/>
                  </a:lnTo>
                  <a:lnTo>
                    <a:pt x="5495" y="12847"/>
                  </a:lnTo>
                  <a:lnTo>
                    <a:pt x="5495" y="12749"/>
                  </a:lnTo>
                  <a:lnTo>
                    <a:pt x="5520" y="12676"/>
                  </a:lnTo>
                  <a:lnTo>
                    <a:pt x="5593" y="12603"/>
                  </a:lnTo>
                  <a:lnTo>
                    <a:pt x="5691" y="12554"/>
                  </a:lnTo>
                  <a:lnTo>
                    <a:pt x="5789" y="12554"/>
                  </a:lnTo>
                  <a:lnTo>
                    <a:pt x="6179" y="12627"/>
                  </a:lnTo>
                  <a:lnTo>
                    <a:pt x="6179" y="3127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29" name="Google Shape;229;p33"/>
            <p:cNvSpPr/>
            <p:nvPr/>
          </p:nvSpPr>
          <p:spPr>
            <a:xfrm>
              <a:off x="3918650" y="293075"/>
              <a:ext cx="153900" cy="407275"/>
            </a:xfrm>
            <a:custGeom>
              <a:avLst/>
              <a:gdLst/>
              <a:ahLst/>
              <a:cxnLst/>
              <a:rect l="l" t="t" r="r" b="b"/>
              <a:pathLst>
                <a:path w="6156" h="16291" extrusionOk="0">
                  <a:moveTo>
                    <a:pt x="5349" y="5495"/>
                  </a:moveTo>
                  <a:lnTo>
                    <a:pt x="5447" y="5520"/>
                  </a:lnTo>
                  <a:lnTo>
                    <a:pt x="5520" y="5569"/>
                  </a:lnTo>
                  <a:lnTo>
                    <a:pt x="5569" y="5666"/>
                  </a:lnTo>
                  <a:lnTo>
                    <a:pt x="5569" y="5764"/>
                  </a:lnTo>
                  <a:lnTo>
                    <a:pt x="5545" y="5837"/>
                  </a:lnTo>
                  <a:lnTo>
                    <a:pt x="5496" y="5935"/>
                  </a:lnTo>
                  <a:lnTo>
                    <a:pt x="5423" y="5984"/>
                  </a:lnTo>
                  <a:lnTo>
                    <a:pt x="5203" y="6057"/>
                  </a:lnTo>
                  <a:lnTo>
                    <a:pt x="5008" y="6155"/>
                  </a:lnTo>
                  <a:lnTo>
                    <a:pt x="4934" y="6179"/>
                  </a:lnTo>
                  <a:lnTo>
                    <a:pt x="4812" y="6179"/>
                  </a:lnTo>
                  <a:lnTo>
                    <a:pt x="4763" y="6155"/>
                  </a:lnTo>
                  <a:lnTo>
                    <a:pt x="4714" y="6106"/>
                  </a:lnTo>
                  <a:lnTo>
                    <a:pt x="4666" y="6057"/>
                  </a:lnTo>
                  <a:lnTo>
                    <a:pt x="4641" y="5959"/>
                  </a:lnTo>
                  <a:lnTo>
                    <a:pt x="4641" y="5862"/>
                  </a:lnTo>
                  <a:lnTo>
                    <a:pt x="4690" y="5788"/>
                  </a:lnTo>
                  <a:lnTo>
                    <a:pt x="4763" y="5740"/>
                  </a:lnTo>
                  <a:lnTo>
                    <a:pt x="5008" y="5617"/>
                  </a:lnTo>
                  <a:lnTo>
                    <a:pt x="5252" y="5520"/>
                  </a:lnTo>
                  <a:lnTo>
                    <a:pt x="5349" y="5495"/>
                  </a:lnTo>
                  <a:close/>
                  <a:moveTo>
                    <a:pt x="4250" y="6155"/>
                  </a:moveTo>
                  <a:lnTo>
                    <a:pt x="4348" y="6179"/>
                  </a:lnTo>
                  <a:lnTo>
                    <a:pt x="4421" y="6252"/>
                  </a:lnTo>
                  <a:lnTo>
                    <a:pt x="4470" y="6326"/>
                  </a:lnTo>
                  <a:lnTo>
                    <a:pt x="4470" y="6423"/>
                  </a:lnTo>
                  <a:lnTo>
                    <a:pt x="4446" y="6497"/>
                  </a:lnTo>
                  <a:lnTo>
                    <a:pt x="4397" y="6594"/>
                  </a:lnTo>
                  <a:lnTo>
                    <a:pt x="4226" y="6741"/>
                  </a:lnTo>
                  <a:lnTo>
                    <a:pt x="4079" y="6912"/>
                  </a:lnTo>
                  <a:lnTo>
                    <a:pt x="3982" y="6985"/>
                  </a:lnTo>
                  <a:lnTo>
                    <a:pt x="3884" y="7010"/>
                  </a:lnTo>
                  <a:lnTo>
                    <a:pt x="3811" y="6985"/>
                  </a:lnTo>
                  <a:lnTo>
                    <a:pt x="3738" y="6936"/>
                  </a:lnTo>
                  <a:lnTo>
                    <a:pt x="3664" y="6863"/>
                  </a:lnTo>
                  <a:lnTo>
                    <a:pt x="3640" y="6790"/>
                  </a:lnTo>
                  <a:lnTo>
                    <a:pt x="3664" y="6692"/>
                  </a:lnTo>
                  <a:lnTo>
                    <a:pt x="3713" y="6594"/>
                  </a:lnTo>
                  <a:lnTo>
                    <a:pt x="3884" y="6399"/>
                  </a:lnTo>
                  <a:lnTo>
                    <a:pt x="4079" y="6228"/>
                  </a:lnTo>
                  <a:lnTo>
                    <a:pt x="4153" y="6179"/>
                  </a:lnTo>
                  <a:lnTo>
                    <a:pt x="4250" y="6155"/>
                  </a:lnTo>
                  <a:close/>
                  <a:moveTo>
                    <a:pt x="3469" y="7156"/>
                  </a:moveTo>
                  <a:lnTo>
                    <a:pt x="3542" y="7205"/>
                  </a:lnTo>
                  <a:lnTo>
                    <a:pt x="3615" y="7254"/>
                  </a:lnTo>
                  <a:lnTo>
                    <a:pt x="3664" y="7351"/>
                  </a:lnTo>
                  <a:lnTo>
                    <a:pt x="3664" y="7449"/>
                  </a:lnTo>
                  <a:lnTo>
                    <a:pt x="3640" y="7547"/>
                  </a:lnTo>
                  <a:lnTo>
                    <a:pt x="3396" y="7962"/>
                  </a:lnTo>
                  <a:lnTo>
                    <a:pt x="3371" y="8011"/>
                  </a:lnTo>
                  <a:lnTo>
                    <a:pt x="3298" y="8060"/>
                  </a:lnTo>
                  <a:lnTo>
                    <a:pt x="3249" y="8084"/>
                  </a:lnTo>
                  <a:lnTo>
                    <a:pt x="3176" y="8084"/>
                  </a:lnTo>
                  <a:lnTo>
                    <a:pt x="3078" y="8060"/>
                  </a:lnTo>
                  <a:lnTo>
                    <a:pt x="3005" y="8011"/>
                  </a:lnTo>
                  <a:lnTo>
                    <a:pt x="2956" y="7913"/>
                  </a:lnTo>
                  <a:lnTo>
                    <a:pt x="2932" y="7840"/>
                  </a:lnTo>
                  <a:lnTo>
                    <a:pt x="2956" y="7742"/>
                  </a:lnTo>
                  <a:lnTo>
                    <a:pt x="3225" y="7278"/>
                  </a:lnTo>
                  <a:lnTo>
                    <a:pt x="3273" y="7205"/>
                  </a:lnTo>
                  <a:lnTo>
                    <a:pt x="3371" y="7180"/>
                  </a:lnTo>
                  <a:lnTo>
                    <a:pt x="3469" y="7156"/>
                  </a:lnTo>
                  <a:close/>
                  <a:moveTo>
                    <a:pt x="2858" y="8328"/>
                  </a:moveTo>
                  <a:lnTo>
                    <a:pt x="2956" y="8353"/>
                  </a:lnTo>
                  <a:lnTo>
                    <a:pt x="3029" y="8402"/>
                  </a:lnTo>
                  <a:lnTo>
                    <a:pt x="3078" y="8475"/>
                  </a:lnTo>
                  <a:lnTo>
                    <a:pt x="3103" y="8573"/>
                  </a:lnTo>
                  <a:lnTo>
                    <a:pt x="3103" y="8670"/>
                  </a:lnTo>
                  <a:lnTo>
                    <a:pt x="2932" y="9110"/>
                  </a:lnTo>
                  <a:lnTo>
                    <a:pt x="2907" y="9183"/>
                  </a:lnTo>
                  <a:lnTo>
                    <a:pt x="2858" y="9232"/>
                  </a:lnTo>
                  <a:lnTo>
                    <a:pt x="2785" y="9281"/>
                  </a:lnTo>
                  <a:lnTo>
                    <a:pt x="2638" y="9281"/>
                  </a:lnTo>
                  <a:lnTo>
                    <a:pt x="2541" y="9232"/>
                  </a:lnTo>
                  <a:lnTo>
                    <a:pt x="2492" y="9159"/>
                  </a:lnTo>
                  <a:lnTo>
                    <a:pt x="2468" y="9061"/>
                  </a:lnTo>
                  <a:lnTo>
                    <a:pt x="2468" y="8963"/>
                  </a:lnTo>
                  <a:lnTo>
                    <a:pt x="2638" y="8499"/>
                  </a:lnTo>
                  <a:lnTo>
                    <a:pt x="2687" y="8402"/>
                  </a:lnTo>
                  <a:lnTo>
                    <a:pt x="2761" y="8353"/>
                  </a:lnTo>
                  <a:lnTo>
                    <a:pt x="2858" y="8328"/>
                  </a:lnTo>
                  <a:close/>
                  <a:moveTo>
                    <a:pt x="2541" y="9574"/>
                  </a:moveTo>
                  <a:lnTo>
                    <a:pt x="2638" y="9623"/>
                  </a:lnTo>
                  <a:lnTo>
                    <a:pt x="2712" y="9696"/>
                  </a:lnTo>
                  <a:lnTo>
                    <a:pt x="2736" y="9769"/>
                  </a:lnTo>
                  <a:lnTo>
                    <a:pt x="2736" y="9867"/>
                  </a:lnTo>
                  <a:lnTo>
                    <a:pt x="2638" y="10355"/>
                  </a:lnTo>
                  <a:lnTo>
                    <a:pt x="2590" y="10429"/>
                  </a:lnTo>
                  <a:lnTo>
                    <a:pt x="2541" y="10502"/>
                  </a:lnTo>
                  <a:lnTo>
                    <a:pt x="2468" y="10526"/>
                  </a:lnTo>
                  <a:lnTo>
                    <a:pt x="2394" y="10551"/>
                  </a:lnTo>
                  <a:lnTo>
                    <a:pt x="2345" y="10551"/>
                  </a:lnTo>
                  <a:lnTo>
                    <a:pt x="2248" y="10502"/>
                  </a:lnTo>
                  <a:lnTo>
                    <a:pt x="2199" y="10429"/>
                  </a:lnTo>
                  <a:lnTo>
                    <a:pt x="2150" y="10355"/>
                  </a:lnTo>
                  <a:lnTo>
                    <a:pt x="2150" y="10258"/>
                  </a:lnTo>
                  <a:lnTo>
                    <a:pt x="2248" y="9769"/>
                  </a:lnTo>
                  <a:lnTo>
                    <a:pt x="2297" y="9672"/>
                  </a:lnTo>
                  <a:lnTo>
                    <a:pt x="2370" y="9598"/>
                  </a:lnTo>
                  <a:lnTo>
                    <a:pt x="2443" y="9574"/>
                  </a:lnTo>
                  <a:close/>
                  <a:moveTo>
                    <a:pt x="2297" y="10844"/>
                  </a:moveTo>
                  <a:lnTo>
                    <a:pt x="2394" y="10868"/>
                  </a:lnTo>
                  <a:lnTo>
                    <a:pt x="2468" y="10942"/>
                  </a:lnTo>
                  <a:lnTo>
                    <a:pt x="2516" y="11015"/>
                  </a:lnTo>
                  <a:lnTo>
                    <a:pt x="2516" y="11113"/>
                  </a:lnTo>
                  <a:lnTo>
                    <a:pt x="2492" y="11357"/>
                  </a:lnTo>
                  <a:lnTo>
                    <a:pt x="2468" y="11430"/>
                  </a:lnTo>
                  <a:lnTo>
                    <a:pt x="2419" y="11503"/>
                  </a:lnTo>
                  <a:lnTo>
                    <a:pt x="2345" y="11552"/>
                  </a:lnTo>
                  <a:lnTo>
                    <a:pt x="2248" y="11577"/>
                  </a:lnTo>
                  <a:lnTo>
                    <a:pt x="2223" y="11577"/>
                  </a:lnTo>
                  <a:lnTo>
                    <a:pt x="2126" y="11552"/>
                  </a:lnTo>
                  <a:lnTo>
                    <a:pt x="2052" y="11503"/>
                  </a:lnTo>
                  <a:lnTo>
                    <a:pt x="2028" y="11406"/>
                  </a:lnTo>
                  <a:lnTo>
                    <a:pt x="2003" y="11308"/>
                  </a:lnTo>
                  <a:lnTo>
                    <a:pt x="2028" y="11064"/>
                  </a:lnTo>
                  <a:lnTo>
                    <a:pt x="2052" y="10966"/>
                  </a:lnTo>
                  <a:lnTo>
                    <a:pt x="2126" y="10893"/>
                  </a:lnTo>
                  <a:lnTo>
                    <a:pt x="2199" y="10844"/>
                  </a:lnTo>
                  <a:close/>
                  <a:moveTo>
                    <a:pt x="6155" y="0"/>
                  </a:moveTo>
                  <a:lnTo>
                    <a:pt x="538" y="2858"/>
                  </a:lnTo>
                  <a:lnTo>
                    <a:pt x="416" y="2906"/>
                  </a:lnTo>
                  <a:lnTo>
                    <a:pt x="318" y="3004"/>
                  </a:lnTo>
                  <a:lnTo>
                    <a:pt x="221" y="3102"/>
                  </a:lnTo>
                  <a:lnTo>
                    <a:pt x="147" y="3224"/>
                  </a:lnTo>
                  <a:lnTo>
                    <a:pt x="74" y="3322"/>
                  </a:lnTo>
                  <a:lnTo>
                    <a:pt x="25" y="3444"/>
                  </a:lnTo>
                  <a:lnTo>
                    <a:pt x="1" y="3566"/>
                  </a:lnTo>
                  <a:lnTo>
                    <a:pt x="1" y="3688"/>
                  </a:lnTo>
                  <a:lnTo>
                    <a:pt x="1" y="15924"/>
                  </a:lnTo>
                  <a:lnTo>
                    <a:pt x="1" y="16046"/>
                  </a:lnTo>
                  <a:lnTo>
                    <a:pt x="50" y="16119"/>
                  </a:lnTo>
                  <a:lnTo>
                    <a:pt x="98" y="16193"/>
                  </a:lnTo>
                  <a:lnTo>
                    <a:pt x="172" y="16241"/>
                  </a:lnTo>
                  <a:lnTo>
                    <a:pt x="245" y="16266"/>
                  </a:lnTo>
                  <a:lnTo>
                    <a:pt x="343" y="16290"/>
                  </a:lnTo>
                  <a:lnTo>
                    <a:pt x="465" y="16266"/>
                  </a:lnTo>
                  <a:lnTo>
                    <a:pt x="563" y="16217"/>
                  </a:lnTo>
                  <a:lnTo>
                    <a:pt x="6155" y="13360"/>
                  </a:lnTo>
                  <a:lnTo>
                    <a:pt x="6155" y="5813"/>
                  </a:lnTo>
                  <a:lnTo>
                    <a:pt x="6009" y="5813"/>
                  </a:lnTo>
                  <a:lnTo>
                    <a:pt x="5936" y="5764"/>
                  </a:lnTo>
                  <a:lnTo>
                    <a:pt x="5887" y="5691"/>
                  </a:lnTo>
                  <a:lnTo>
                    <a:pt x="5862" y="5593"/>
                  </a:lnTo>
                  <a:lnTo>
                    <a:pt x="5887" y="5495"/>
                  </a:lnTo>
                  <a:lnTo>
                    <a:pt x="5936" y="5422"/>
                  </a:lnTo>
                  <a:lnTo>
                    <a:pt x="6009" y="5373"/>
                  </a:lnTo>
                  <a:lnTo>
                    <a:pt x="6082" y="5349"/>
                  </a:lnTo>
                  <a:lnTo>
                    <a:pt x="6155" y="5324"/>
                  </a:lnTo>
                  <a:lnTo>
                    <a:pt x="6155" y="0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  <p:sp>
          <p:nvSpPr>
            <p:cNvPr id="230" name="Google Shape;230;p33"/>
            <p:cNvSpPr/>
            <p:nvPr/>
          </p:nvSpPr>
          <p:spPr>
            <a:xfrm>
              <a:off x="4253250" y="298550"/>
              <a:ext cx="153900" cy="406675"/>
            </a:xfrm>
            <a:custGeom>
              <a:avLst/>
              <a:gdLst/>
              <a:ahLst/>
              <a:cxnLst/>
              <a:rect l="l" t="t" r="r" b="b"/>
              <a:pathLst>
                <a:path w="6156" h="16267" extrusionOk="0">
                  <a:moveTo>
                    <a:pt x="3713" y="4348"/>
                  </a:moveTo>
                  <a:lnTo>
                    <a:pt x="3737" y="4373"/>
                  </a:lnTo>
                  <a:lnTo>
                    <a:pt x="3786" y="4397"/>
                  </a:lnTo>
                  <a:lnTo>
                    <a:pt x="3811" y="4421"/>
                  </a:lnTo>
                  <a:lnTo>
                    <a:pt x="3835" y="4544"/>
                  </a:lnTo>
                  <a:lnTo>
                    <a:pt x="3811" y="4666"/>
                  </a:lnTo>
                  <a:lnTo>
                    <a:pt x="3737" y="4812"/>
                  </a:lnTo>
                  <a:lnTo>
                    <a:pt x="3224" y="5716"/>
                  </a:lnTo>
                  <a:lnTo>
                    <a:pt x="3762" y="6009"/>
                  </a:lnTo>
                  <a:lnTo>
                    <a:pt x="3786" y="6033"/>
                  </a:lnTo>
                  <a:lnTo>
                    <a:pt x="3811" y="6082"/>
                  </a:lnTo>
                  <a:lnTo>
                    <a:pt x="3835" y="6180"/>
                  </a:lnTo>
                  <a:lnTo>
                    <a:pt x="3811" y="6326"/>
                  </a:lnTo>
                  <a:lnTo>
                    <a:pt x="3762" y="6473"/>
                  </a:lnTo>
                  <a:lnTo>
                    <a:pt x="3664" y="6595"/>
                  </a:lnTo>
                  <a:lnTo>
                    <a:pt x="3566" y="6668"/>
                  </a:lnTo>
                  <a:lnTo>
                    <a:pt x="3444" y="6717"/>
                  </a:lnTo>
                  <a:lnTo>
                    <a:pt x="3395" y="6717"/>
                  </a:lnTo>
                  <a:lnTo>
                    <a:pt x="3371" y="6693"/>
                  </a:lnTo>
                  <a:lnTo>
                    <a:pt x="2834" y="6400"/>
                  </a:lnTo>
                  <a:lnTo>
                    <a:pt x="2321" y="7303"/>
                  </a:lnTo>
                  <a:lnTo>
                    <a:pt x="2223" y="7426"/>
                  </a:lnTo>
                  <a:lnTo>
                    <a:pt x="2125" y="7499"/>
                  </a:lnTo>
                  <a:lnTo>
                    <a:pt x="2003" y="7548"/>
                  </a:lnTo>
                  <a:lnTo>
                    <a:pt x="1954" y="7548"/>
                  </a:lnTo>
                  <a:lnTo>
                    <a:pt x="1930" y="7523"/>
                  </a:lnTo>
                  <a:lnTo>
                    <a:pt x="1881" y="7499"/>
                  </a:lnTo>
                  <a:lnTo>
                    <a:pt x="1857" y="7450"/>
                  </a:lnTo>
                  <a:lnTo>
                    <a:pt x="1832" y="7352"/>
                  </a:lnTo>
                  <a:lnTo>
                    <a:pt x="1857" y="7206"/>
                  </a:lnTo>
                  <a:lnTo>
                    <a:pt x="1930" y="7059"/>
                  </a:lnTo>
                  <a:lnTo>
                    <a:pt x="2443" y="6156"/>
                  </a:lnTo>
                  <a:lnTo>
                    <a:pt x="1906" y="5862"/>
                  </a:lnTo>
                  <a:lnTo>
                    <a:pt x="1881" y="5838"/>
                  </a:lnTo>
                  <a:lnTo>
                    <a:pt x="1857" y="5789"/>
                  </a:lnTo>
                  <a:lnTo>
                    <a:pt x="1832" y="5691"/>
                  </a:lnTo>
                  <a:lnTo>
                    <a:pt x="1857" y="5569"/>
                  </a:lnTo>
                  <a:lnTo>
                    <a:pt x="1906" y="5423"/>
                  </a:lnTo>
                  <a:lnTo>
                    <a:pt x="2003" y="5301"/>
                  </a:lnTo>
                  <a:lnTo>
                    <a:pt x="2101" y="5203"/>
                  </a:lnTo>
                  <a:lnTo>
                    <a:pt x="2223" y="5179"/>
                  </a:lnTo>
                  <a:lnTo>
                    <a:pt x="2272" y="5179"/>
                  </a:lnTo>
                  <a:lnTo>
                    <a:pt x="2296" y="5203"/>
                  </a:lnTo>
                  <a:lnTo>
                    <a:pt x="2834" y="5496"/>
                  </a:lnTo>
                  <a:lnTo>
                    <a:pt x="3347" y="4592"/>
                  </a:lnTo>
                  <a:lnTo>
                    <a:pt x="3444" y="4470"/>
                  </a:lnTo>
                  <a:lnTo>
                    <a:pt x="3542" y="4373"/>
                  </a:lnTo>
                  <a:lnTo>
                    <a:pt x="3664" y="4348"/>
                  </a:lnTo>
                  <a:close/>
                  <a:moveTo>
                    <a:pt x="3176" y="7303"/>
                  </a:moveTo>
                  <a:lnTo>
                    <a:pt x="3249" y="7328"/>
                  </a:lnTo>
                  <a:lnTo>
                    <a:pt x="3322" y="7401"/>
                  </a:lnTo>
                  <a:lnTo>
                    <a:pt x="3371" y="7474"/>
                  </a:lnTo>
                  <a:lnTo>
                    <a:pt x="3420" y="7743"/>
                  </a:lnTo>
                  <a:lnTo>
                    <a:pt x="3420" y="7841"/>
                  </a:lnTo>
                  <a:lnTo>
                    <a:pt x="3371" y="7914"/>
                  </a:lnTo>
                  <a:lnTo>
                    <a:pt x="3298" y="7987"/>
                  </a:lnTo>
                  <a:lnTo>
                    <a:pt x="3224" y="8012"/>
                  </a:lnTo>
                  <a:lnTo>
                    <a:pt x="3102" y="8012"/>
                  </a:lnTo>
                  <a:lnTo>
                    <a:pt x="3029" y="7963"/>
                  </a:lnTo>
                  <a:lnTo>
                    <a:pt x="2956" y="7914"/>
                  </a:lnTo>
                  <a:lnTo>
                    <a:pt x="2931" y="7816"/>
                  </a:lnTo>
                  <a:lnTo>
                    <a:pt x="2883" y="7596"/>
                  </a:lnTo>
                  <a:lnTo>
                    <a:pt x="2883" y="7499"/>
                  </a:lnTo>
                  <a:lnTo>
                    <a:pt x="2907" y="7426"/>
                  </a:lnTo>
                  <a:lnTo>
                    <a:pt x="2980" y="7352"/>
                  </a:lnTo>
                  <a:lnTo>
                    <a:pt x="3078" y="7303"/>
                  </a:lnTo>
                  <a:close/>
                  <a:moveTo>
                    <a:pt x="3249" y="8354"/>
                  </a:moveTo>
                  <a:lnTo>
                    <a:pt x="3347" y="8378"/>
                  </a:lnTo>
                  <a:lnTo>
                    <a:pt x="3444" y="8427"/>
                  </a:lnTo>
                  <a:lnTo>
                    <a:pt x="3493" y="8500"/>
                  </a:lnTo>
                  <a:lnTo>
                    <a:pt x="3518" y="8598"/>
                  </a:lnTo>
                  <a:lnTo>
                    <a:pt x="3542" y="9013"/>
                  </a:lnTo>
                  <a:lnTo>
                    <a:pt x="3518" y="9111"/>
                  </a:lnTo>
                  <a:lnTo>
                    <a:pt x="3518" y="9208"/>
                  </a:lnTo>
                  <a:lnTo>
                    <a:pt x="3469" y="9282"/>
                  </a:lnTo>
                  <a:lnTo>
                    <a:pt x="3371" y="9331"/>
                  </a:lnTo>
                  <a:lnTo>
                    <a:pt x="3273" y="9355"/>
                  </a:lnTo>
                  <a:lnTo>
                    <a:pt x="3176" y="9331"/>
                  </a:lnTo>
                  <a:lnTo>
                    <a:pt x="3102" y="9282"/>
                  </a:lnTo>
                  <a:lnTo>
                    <a:pt x="3054" y="9184"/>
                  </a:lnTo>
                  <a:lnTo>
                    <a:pt x="3029" y="9086"/>
                  </a:lnTo>
                  <a:lnTo>
                    <a:pt x="3054" y="9013"/>
                  </a:lnTo>
                  <a:lnTo>
                    <a:pt x="3029" y="8622"/>
                  </a:lnTo>
                  <a:lnTo>
                    <a:pt x="3054" y="8525"/>
                  </a:lnTo>
                  <a:lnTo>
                    <a:pt x="3102" y="8451"/>
                  </a:lnTo>
                  <a:lnTo>
                    <a:pt x="3176" y="8378"/>
                  </a:lnTo>
                  <a:lnTo>
                    <a:pt x="3249" y="8354"/>
                  </a:lnTo>
                  <a:close/>
                  <a:moveTo>
                    <a:pt x="3249" y="9648"/>
                  </a:moveTo>
                  <a:lnTo>
                    <a:pt x="3347" y="9697"/>
                  </a:lnTo>
                  <a:lnTo>
                    <a:pt x="3420" y="9746"/>
                  </a:lnTo>
                  <a:lnTo>
                    <a:pt x="3469" y="9843"/>
                  </a:lnTo>
                  <a:lnTo>
                    <a:pt x="3469" y="9941"/>
                  </a:lnTo>
                  <a:lnTo>
                    <a:pt x="3347" y="10454"/>
                  </a:lnTo>
                  <a:lnTo>
                    <a:pt x="3322" y="10527"/>
                  </a:lnTo>
                  <a:lnTo>
                    <a:pt x="3273" y="10576"/>
                  </a:lnTo>
                  <a:lnTo>
                    <a:pt x="3200" y="10601"/>
                  </a:lnTo>
                  <a:lnTo>
                    <a:pt x="3127" y="10625"/>
                  </a:lnTo>
                  <a:lnTo>
                    <a:pt x="3054" y="10625"/>
                  </a:lnTo>
                  <a:lnTo>
                    <a:pt x="2956" y="10576"/>
                  </a:lnTo>
                  <a:lnTo>
                    <a:pt x="2907" y="10503"/>
                  </a:lnTo>
                  <a:lnTo>
                    <a:pt x="2883" y="10405"/>
                  </a:lnTo>
                  <a:lnTo>
                    <a:pt x="2883" y="10307"/>
                  </a:lnTo>
                  <a:lnTo>
                    <a:pt x="2980" y="9868"/>
                  </a:lnTo>
                  <a:lnTo>
                    <a:pt x="3005" y="9770"/>
                  </a:lnTo>
                  <a:lnTo>
                    <a:pt x="3078" y="9697"/>
                  </a:lnTo>
                  <a:lnTo>
                    <a:pt x="3151" y="9648"/>
                  </a:lnTo>
                  <a:close/>
                  <a:moveTo>
                    <a:pt x="2858" y="10869"/>
                  </a:moveTo>
                  <a:lnTo>
                    <a:pt x="2931" y="10894"/>
                  </a:lnTo>
                  <a:lnTo>
                    <a:pt x="3005" y="10967"/>
                  </a:lnTo>
                  <a:lnTo>
                    <a:pt x="3054" y="11040"/>
                  </a:lnTo>
                  <a:lnTo>
                    <a:pt x="3078" y="11138"/>
                  </a:lnTo>
                  <a:lnTo>
                    <a:pt x="3029" y="11236"/>
                  </a:lnTo>
                  <a:lnTo>
                    <a:pt x="2907" y="11480"/>
                  </a:lnTo>
                  <a:lnTo>
                    <a:pt x="2736" y="11700"/>
                  </a:lnTo>
                  <a:lnTo>
                    <a:pt x="2663" y="11748"/>
                  </a:lnTo>
                  <a:lnTo>
                    <a:pt x="2565" y="11773"/>
                  </a:lnTo>
                  <a:lnTo>
                    <a:pt x="2467" y="11773"/>
                  </a:lnTo>
                  <a:lnTo>
                    <a:pt x="2394" y="11724"/>
                  </a:lnTo>
                  <a:lnTo>
                    <a:pt x="2345" y="11651"/>
                  </a:lnTo>
                  <a:lnTo>
                    <a:pt x="2321" y="11577"/>
                  </a:lnTo>
                  <a:lnTo>
                    <a:pt x="2321" y="11480"/>
                  </a:lnTo>
                  <a:lnTo>
                    <a:pt x="2370" y="11382"/>
                  </a:lnTo>
                  <a:lnTo>
                    <a:pt x="2492" y="11211"/>
                  </a:lnTo>
                  <a:lnTo>
                    <a:pt x="2614" y="11016"/>
                  </a:lnTo>
                  <a:lnTo>
                    <a:pt x="2663" y="10918"/>
                  </a:lnTo>
                  <a:lnTo>
                    <a:pt x="2760" y="10894"/>
                  </a:lnTo>
                  <a:lnTo>
                    <a:pt x="2858" y="10869"/>
                  </a:lnTo>
                  <a:close/>
                  <a:moveTo>
                    <a:pt x="2028" y="11846"/>
                  </a:moveTo>
                  <a:lnTo>
                    <a:pt x="2101" y="11871"/>
                  </a:lnTo>
                  <a:lnTo>
                    <a:pt x="2174" y="11944"/>
                  </a:lnTo>
                  <a:lnTo>
                    <a:pt x="2223" y="12041"/>
                  </a:lnTo>
                  <a:lnTo>
                    <a:pt x="2223" y="12115"/>
                  </a:lnTo>
                  <a:lnTo>
                    <a:pt x="2174" y="12212"/>
                  </a:lnTo>
                  <a:lnTo>
                    <a:pt x="2125" y="12286"/>
                  </a:lnTo>
                  <a:lnTo>
                    <a:pt x="1881" y="12432"/>
                  </a:lnTo>
                  <a:lnTo>
                    <a:pt x="1661" y="12554"/>
                  </a:lnTo>
                  <a:lnTo>
                    <a:pt x="1539" y="12579"/>
                  </a:lnTo>
                  <a:lnTo>
                    <a:pt x="1490" y="12554"/>
                  </a:lnTo>
                  <a:lnTo>
                    <a:pt x="1417" y="12530"/>
                  </a:lnTo>
                  <a:lnTo>
                    <a:pt x="1368" y="12481"/>
                  </a:lnTo>
                  <a:lnTo>
                    <a:pt x="1319" y="12432"/>
                  </a:lnTo>
                  <a:lnTo>
                    <a:pt x="1295" y="12335"/>
                  </a:lnTo>
                  <a:lnTo>
                    <a:pt x="1319" y="12237"/>
                  </a:lnTo>
                  <a:lnTo>
                    <a:pt x="1368" y="12164"/>
                  </a:lnTo>
                  <a:lnTo>
                    <a:pt x="1442" y="12115"/>
                  </a:lnTo>
                  <a:lnTo>
                    <a:pt x="1637" y="11993"/>
                  </a:lnTo>
                  <a:lnTo>
                    <a:pt x="1832" y="11871"/>
                  </a:lnTo>
                  <a:lnTo>
                    <a:pt x="1930" y="11846"/>
                  </a:lnTo>
                  <a:close/>
                  <a:moveTo>
                    <a:pt x="831" y="12335"/>
                  </a:moveTo>
                  <a:lnTo>
                    <a:pt x="929" y="12383"/>
                  </a:lnTo>
                  <a:lnTo>
                    <a:pt x="1002" y="12432"/>
                  </a:lnTo>
                  <a:lnTo>
                    <a:pt x="1026" y="12530"/>
                  </a:lnTo>
                  <a:lnTo>
                    <a:pt x="1026" y="12628"/>
                  </a:lnTo>
                  <a:lnTo>
                    <a:pt x="1002" y="12701"/>
                  </a:lnTo>
                  <a:lnTo>
                    <a:pt x="929" y="12774"/>
                  </a:lnTo>
                  <a:lnTo>
                    <a:pt x="855" y="12823"/>
                  </a:lnTo>
                  <a:lnTo>
                    <a:pt x="318" y="12896"/>
                  </a:lnTo>
                  <a:lnTo>
                    <a:pt x="294" y="12896"/>
                  </a:lnTo>
                  <a:lnTo>
                    <a:pt x="220" y="12872"/>
                  </a:lnTo>
                  <a:lnTo>
                    <a:pt x="147" y="12823"/>
                  </a:lnTo>
                  <a:lnTo>
                    <a:pt x="74" y="12774"/>
                  </a:lnTo>
                  <a:lnTo>
                    <a:pt x="49" y="12676"/>
                  </a:lnTo>
                  <a:lnTo>
                    <a:pt x="74" y="12579"/>
                  </a:lnTo>
                  <a:lnTo>
                    <a:pt x="123" y="12506"/>
                  </a:lnTo>
                  <a:lnTo>
                    <a:pt x="196" y="12432"/>
                  </a:lnTo>
                  <a:lnTo>
                    <a:pt x="269" y="12408"/>
                  </a:lnTo>
                  <a:lnTo>
                    <a:pt x="733" y="12335"/>
                  </a:lnTo>
                  <a:close/>
                  <a:moveTo>
                    <a:pt x="5691" y="1"/>
                  </a:moveTo>
                  <a:lnTo>
                    <a:pt x="5593" y="50"/>
                  </a:lnTo>
                  <a:lnTo>
                    <a:pt x="1" y="2907"/>
                  </a:lnTo>
                  <a:lnTo>
                    <a:pt x="1" y="16267"/>
                  </a:lnTo>
                  <a:lnTo>
                    <a:pt x="5618" y="13409"/>
                  </a:lnTo>
                  <a:lnTo>
                    <a:pt x="5740" y="13360"/>
                  </a:lnTo>
                  <a:lnTo>
                    <a:pt x="5838" y="13263"/>
                  </a:lnTo>
                  <a:lnTo>
                    <a:pt x="5935" y="13165"/>
                  </a:lnTo>
                  <a:lnTo>
                    <a:pt x="6009" y="13067"/>
                  </a:lnTo>
                  <a:lnTo>
                    <a:pt x="6082" y="12945"/>
                  </a:lnTo>
                  <a:lnTo>
                    <a:pt x="6131" y="12823"/>
                  </a:lnTo>
                  <a:lnTo>
                    <a:pt x="6155" y="12701"/>
                  </a:lnTo>
                  <a:lnTo>
                    <a:pt x="6155" y="12579"/>
                  </a:lnTo>
                  <a:lnTo>
                    <a:pt x="6155" y="343"/>
                  </a:lnTo>
                  <a:lnTo>
                    <a:pt x="6155" y="221"/>
                  </a:lnTo>
                  <a:lnTo>
                    <a:pt x="6106" y="147"/>
                  </a:lnTo>
                  <a:lnTo>
                    <a:pt x="6058" y="74"/>
                  </a:lnTo>
                  <a:lnTo>
                    <a:pt x="5984" y="25"/>
                  </a:lnTo>
                  <a:lnTo>
                    <a:pt x="5911" y="1"/>
                  </a:lnTo>
                  <a:close/>
                </a:path>
              </a:pathLst>
            </a:custGeom>
            <a:solidFill>
              <a:srgbClr val="CCCC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4343"/>
                </a:solidFill>
              </a:endParaRPr>
            </a:p>
          </p:txBody>
        </p:sp>
      </p:grpSp>
      <p:pic>
        <p:nvPicPr>
          <p:cNvPr id="231" name="Google Shape;23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232" name="Google Shape;232;p33"/>
          <p:cNvSpPr txBox="1">
            <a:spLocks noGrp="1"/>
          </p:cNvSpPr>
          <p:nvPr>
            <p:ph type="title" idx="4294967295"/>
          </p:nvPr>
        </p:nvSpPr>
        <p:spPr>
          <a:xfrm>
            <a:off x="1303450" y="530100"/>
            <a:ext cx="6725400" cy="79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</a:rPr>
              <a:t>Feature Construction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233" name="Google Shape;233;p33"/>
          <p:cNvSpPr txBox="1">
            <a:spLocks noGrp="1"/>
          </p:cNvSpPr>
          <p:nvPr>
            <p:ph type="ctrTitle" idx="4294967295"/>
          </p:nvPr>
        </p:nvSpPr>
        <p:spPr>
          <a:xfrm>
            <a:off x="1298875" y="1041788"/>
            <a:ext cx="6873000" cy="5916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/>
              <a:t>cuisine</a:t>
            </a:r>
            <a:endParaRPr sz="3200" b="1" dirty="0"/>
          </a:p>
        </p:txBody>
      </p:sp>
      <p:sp>
        <p:nvSpPr>
          <p:cNvPr id="234" name="Google Shape;234;p33"/>
          <p:cNvSpPr txBox="1">
            <a:spLocks noGrp="1"/>
          </p:cNvSpPr>
          <p:nvPr>
            <p:ph type="subTitle" idx="4294967295"/>
          </p:nvPr>
        </p:nvSpPr>
        <p:spPr>
          <a:xfrm>
            <a:off x="1298875" y="1524828"/>
            <a:ext cx="74763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25 cuisines summarize 204 categories of restaurants in original dataset</a:t>
            </a:r>
            <a:endParaRPr sz="1600" dirty="0"/>
          </a:p>
        </p:txBody>
      </p:sp>
      <p:sp>
        <p:nvSpPr>
          <p:cNvPr id="235" name="Google Shape;235;p33"/>
          <p:cNvSpPr txBox="1">
            <a:spLocks noGrp="1"/>
          </p:cNvSpPr>
          <p:nvPr>
            <p:ph type="ctrTitle" idx="4294967295"/>
          </p:nvPr>
        </p:nvSpPr>
        <p:spPr>
          <a:xfrm>
            <a:off x="1306475" y="2713582"/>
            <a:ext cx="6873000" cy="591659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 err="1"/>
              <a:t>wcount</a:t>
            </a:r>
            <a:endParaRPr sz="3200" b="1" dirty="0"/>
          </a:p>
        </p:txBody>
      </p:sp>
      <p:sp>
        <p:nvSpPr>
          <p:cNvPr id="236" name="Google Shape;236;p33"/>
          <p:cNvSpPr txBox="1">
            <a:spLocks noGrp="1"/>
          </p:cNvSpPr>
          <p:nvPr>
            <p:ph type="subTitle" idx="4294967295"/>
          </p:nvPr>
        </p:nvSpPr>
        <p:spPr>
          <a:xfrm>
            <a:off x="1306475" y="3256257"/>
            <a:ext cx="74763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Total number of words in each review text</a:t>
            </a:r>
            <a:endParaRPr sz="1600" dirty="0"/>
          </a:p>
        </p:txBody>
      </p:sp>
      <p:sp>
        <p:nvSpPr>
          <p:cNvPr id="237" name="Google Shape;237;p33"/>
          <p:cNvSpPr txBox="1">
            <a:spLocks noGrp="1"/>
          </p:cNvSpPr>
          <p:nvPr>
            <p:ph type="ctrTitle" idx="4294967295"/>
          </p:nvPr>
        </p:nvSpPr>
        <p:spPr>
          <a:xfrm>
            <a:off x="1306475" y="3618044"/>
            <a:ext cx="6873000" cy="89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b="1" dirty="0" err="1"/>
              <a:t>qmark</a:t>
            </a:r>
            <a:r>
              <a:rPr lang="en" sz="3200" b="1" dirty="0"/>
              <a:t> &amp; </a:t>
            </a:r>
            <a:r>
              <a:rPr lang="en" sz="3200" b="1" dirty="0" err="1"/>
              <a:t>emark</a:t>
            </a:r>
            <a:endParaRPr sz="3200" b="1" dirty="0"/>
          </a:p>
        </p:txBody>
      </p:sp>
      <p:sp>
        <p:nvSpPr>
          <p:cNvPr id="238" name="Google Shape;238;p33"/>
          <p:cNvSpPr txBox="1">
            <a:spLocks noGrp="1"/>
          </p:cNvSpPr>
          <p:nvPr>
            <p:ph type="subTitle" idx="4294967295"/>
          </p:nvPr>
        </p:nvSpPr>
        <p:spPr>
          <a:xfrm>
            <a:off x="1306475" y="4200471"/>
            <a:ext cx="7476300" cy="463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Total number of question/exclamation marks in each review text</a:t>
            </a:r>
            <a:endParaRPr sz="1600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39F2DE7-A934-654D-A7D3-9CF2B85C80E9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  <p:sp>
        <p:nvSpPr>
          <p:cNvPr id="18" name="Google Shape;234;p33">
            <a:extLst>
              <a:ext uri="{FF2B5EF4-FFF2-40B4-BE49-F238E27FC236}">
                <a16:creationId xmlns:a16="http://schemas.microsoft.com/office/drawing/2014/main" id="{16E766B8-06D7-8C4B-8ABD-A9B12B790FDE}"/>
              </a:ext>
            </a:extLst>
          </p:cNvPr>
          <p:cNvSpPr txBox="1">
            <a:spLocks/>
          </p:cNvSpPr>
          <p:nvPr/>
        </p:nvSpPr>
        <p:spPr>
          <a:xfrm>
            <a:off x="1306475" y="2370664"/>
            <a:ext cx="7476300" cy="463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419100" algn="l" rtl="0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>
                <a:srgbClr val="D9D9D9"/>
              </a:buClr>
              <a:buSzPts val="3000"/>
              <a:buFont typeface="Bitter"/>
              <a:buChar char="■"/>
              <a:defRPr sz="3000" b="0" i="0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1pPr>
            <a:lvl2pPr marL="914400" marR="0" lvl="1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Bitter"/>
              <a:buChar char="■"/>
              <a:defRPr sz="2400" b="0" i="0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2400"/>
              <a:buFont typeface="Bitter"/>
              <a:buChar char="■"/>
              <a:defRPr sz="2400" b="0" i="0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3pPr>
            <a:lvl4pPr marL="1828800" marR="0" lvl="3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D9D9D9"/>
              </a:buClr>
              <a:buSzPts val="1800"/>
              <a:buFont typeface="Bitter"/>
              <a:buChar char="■"/>
              <a:defRPr sz="1800" b="0" i="0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4pPr>
            <a:lvl5pPr marL="2286000" marR="0" lvl="4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○"/>
              <a:defRPr sz="1800" b="0" i="0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5pPr>
            <a:lvl6pPr marL="2743200" marR="0" lvl="5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■"/>
              <a:defRPr sz="1800" b="0" i="0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6pPr>
            <a:lvl7pPr marL="3200400" marR="0" lvl="6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●"/>
              <a:defRPr sz="1800" b="0" i="0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7pPr>
            <a:lvl8pPr marL="3657600" marR="0" lvl="7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○"/>
              <a:defRPr sz="1800" b="0" i="0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8pPr>
            <a:lvl9pPr marL="4114800" marR="0" lvl="8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Bitter"/>
              <a:buChar char="■"/>
              <a:defRPr sz="1800" b="0" i="0" u="none" strike="noStrike" cap="none">
                <a:solidFill>
                  <a:srgbClr val="434343"/>
                </a:solidFill>
                <a:latin typeface="Bitter"/>
                <a:ea typeface="Bitter"/>
                <a:cs typeface="Bitter"/>
                <a:sym typeface="Bitter"/>
              </a:defRPr>
            </a:lvl9pPr>
          </a:lstStyle>
          <a:p>
            <a:pPr marL="0" indent="0">
              <a:spcBef>
                <a:spcPts val="0"/>
              </a:spcBef>
              <a:buFont typeface="Bitter"/>
              <a:buNone/>
            </a:pPr>
            <a:r>
              <a:rPr lang="en-US" sz="1600" dirty="0"/>
              <a:t>10 levels summarize 46 cities, most of which are in Arizona</a:t>
            </a:r>
          </a:p>
        </p:txBody>
      </p:sp>
      <p:sp>
        <p:nvSpPr>
          <p:cNvPr id="19" name="Google Shape;233;p33">
            <a:extLst>
              <a:ext uri="{FF2B5EF4-FFF2-40B4-BE49-F238E27FC236}">
                <a16:creationId xmlns:a16="http://schemas.microsoft.com/office/drawing/2014/main" id="{36E8B722-C01A-3E46-9828-5CCDD19D4DB1}"/>
              </a:ext>
            </a:extLst>
          </p:cNvPr>
          <p:cNvSpPr txBox="1">
            <a:spLocks/>
          </p:cNvSpPr>
          <p:nvPr/>
        </p:nvSpPr>
        <p:spPr>
          <a:xfrm>
            <a:off x="1306475" y="1859531"/>
            <a:ext cx="6873000" cy="591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 b="0" i="0" u="none" strike="noStrike" cap="none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 b="0" i="0" u="none" strike="noStrike" cap="none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 b="0" i="0" u="none" strike="noStrike" cap="none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 b="0" i="0" u="none" strike="noStrike" cap="none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 b="0" i="0" u="none" strike="noStrike" cap="none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 b="0" i="0" u="none" strike="noStrike" cap="none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 b="0" i="0" u="none" strike="noStrike" cap="none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 b="0" i="0" u="none" strike="noStrike" cap="none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800"/>
              <a:buFont typeface="Arvo"/>
              <a:buNone/>
              <a:defRPr sz="1800" b="0" i="0" u="none" strike="noStrike" cap="none">
                <a:solidFill>
                  <a:srgbClr val="999999"/>
                </a:solidFill>
                <a:latin typeface="Arvo"/>
                <a:ea typeface="Arvo"/>
                <a:cs typeface="Arvo"/>
                <a:sym typeface="Arvo"/>
              </a:defRPr>
            </a:lvl9pPr>
          </a:lstStyle>
          <a:p>
            <a:r>
              <a:rPr lang="en-US" sz="3200" b="1" dirty="0"/>
              <a:t>city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p40"/>
          <p:cNvSpPr txBox="1">
            <a:spLocks noGrp="1"/>
          </p:cNvSpPr>
          <p:nvPr>
            <p:ph type="ctrTitle"/>
          </p:nvPr>
        </p:nvSpPr>
        <p:spPr>
          <a:xfrm>
            <a:off x="2503150" y="1991850"/>
            <a:ext cx="5633400" cy="1158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Model Results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18" name="Google Shape;318;p40"/>
          <p:cNvSpPr txBox="1">
            <a:spLocks noGrp="1"/>
          </p:cNvSpPr>
          <p:nvPr>
            <p:ph type="subTitle" idx="1"/>
          </p:nvPr>
        </p:nvSpPr>
        <p:spPr>
          <a:xfrm>
            <a:off x="867300" y="2068050"/>
            <a:ext cx="14727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</a:rPr>
              <a:t>Section</a:t>
            </a:r>
            <a:endParaRPr dirty="0">
              <a:solidFill>
                <a:srgbClr val="666666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666666"/>
                </a:solidFill>
              </a:rPr>
              <a:t>3</a:t>
            </a:r>
            <a:endParaRPr dirty="0">
              <a:solidFill>
                <a:srgbClr val="666666"/>
              </a:solidFill>
            </a:endParaRPr>
          </a:p>
        </p:txBody>
      </p:sp>
      <p:sp>
        <p:nvSpPr>
          <p:cNvPr id="319" name="Google Shape;319;p40"/>
          <p:cNvSpPr txBox="1">
            <a:spLocks noGrp="1"/>
          </p:cNvSpPr>
          <p:nvPr>
            <p:ph type="sldNum" idx="12"/>
          </p:nvPr>
        </p:nvSpPr>
        <p:spPr>
          <a:xfrm>
            <a:off x="4297650" y="4613400"/>
            <a:ext cx="548700" cy="53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320" name="Google Shape;320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475"/>
            <a:ext cx="9143998" cy="530775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CC7283A-628D-1E4C-88E8-450B02BEDBCD}"/>
              </a:ext>
            </a:extLst>
          </p:cNvPr>
          <p:cNvSpPr txBox="1"/>
          <p:nvPr/>
        </p:nvSpPr>
        <p:spPr>
          <a:xfrm>
            <a:off x="1670049" y="124412"/>
            <a:ext cx="1770086" cy="27699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sz="1200" b="1" dirty="0">
                <a:solidFill>
                  <a:schemeClr val="bg2"/>
                </a:solidFill>
                <a:latin typeface="+mn-lt"/>
                <a:cs typeface="Calibri" panose="020F0502020204030204" pitchFamily="34" charset="0"/>
              </a:rPr>
              <a:t>DSC 5103 Statistics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Jourdai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Jourdain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339</TotalTime>
  <Words>588</Words>
  <Application>Microsoft Macintosh PowerPoint</Application>
  <PresentationFormat>On-screen Show (16:9)</PresentationFormat>
  <Paragraphs>138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19</vt:i4>
      </vt:variant>
    </vt:vector>
  </HeadingPairs>
  <TitlesOfParts>
    <vt:vector size="27" baseType="lpstr">
      <vt:lpstr>Impact</vt:lpstr>
      <vt:lpstr>Arvo</vt:lpstr>
      <vt:lpstr>Times New Roman</vt:lpstr>
      <vt:lpstr>Permanent Marker</vt:lpstr>
      <vt:lpstr>Bitter</vt:lpstr>
      <vt:lpstr>Arial</vt:lpstr>
      <vt:lpstr>Jourdain template</vt:lpstr>
      <vt:lpstr>Jourdain template</vt:lpstr>
      <vt:lpstr>Yelp Review Rating Prediction</vt:lpstr>
      <vt:lpstr>Overview</vt:lpstr>
      <vt:lpstr>Overview of Problem</vt:lpstr>
      <vt:lpstr>PowerPoint Presentation</vt:lpstr>
      <vt:lpstr>Data Pre-processing</vt:lpstr>
      <vt:lpstr>31,693</vt:lpstr>
      <vt:lpstr>Feature Selection</vt:lpstr>
      <vt:lpstr>Feature Construction</vt:lpstr>
      <vt:lpstr>Model Results</vt:lpstr>
      <vt:lpstr>Baseline Model Results</vt:lpstr>
      <vt:lpstr>Baseline Model Interpretation</vt:lpstr>
      <vt:lpstr>Ensemble Learning Results</vt:lpstr>
      <vt:lpstr>Variable Importance – Partial Plot I</vt:lpstr>
      <vt:lpstr>Variable Importance – Partial Plot II</vt:lpstr>
      <vt:lpstr>Feature Engineering Results</vt:lpstr>
      <vt:lpstr>Conclusion</vt:lpstr>
      <vt:lpstr>1.0906</vt:lpstr>
      <vt:lpstr>PowerPoint Presentation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Yelp Review Rating Prediction</dc:title>
  <cp:lastModifiedBy>Wang Xinrui</cp:lastModifiedBy>
  <cp:revision>21</cp:revision>
  <dcterms:modified xsi:type="dcterms:W3CDTF">2018-11-22T07:07:50Z</dcterms:modified>
</cp:coreProperties>
</file>